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1.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9.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0.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31.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43"/>
  </p:notesMasterIdLst>
  <p:handoutMasterIdLst>
    <p:handoutMasterId r:id="rId44"/>
  </p:handoutMasterIdLst>
  <p:sldIdLst>
    <p:sldId id="256" r:id="rId5"/>
    <p:sldId id="273" r:id="rId6"/>
    <p:sldId id="483" r:id="rId7"/>
    <p:sldId id="485" r:id="rId8"/>
    <p:sldId id="486" r:id="rId9"/>
    <p:sldId id="487" r:id="rId10"/>
    <p:sldId id="489" r:id="rId11"/>
    <p:sldId id="490" r:id="rId12"/>
    <p:sldId id="491" r:id="rId13"/>
    <p:sldId id="492" r:id="rId14"/>
    <p:sldId id="493" r:id="rId15"/>
    <p:sldId id="448" r:id="rId16"/>
    <p:sldId id="494" r:id="rId17"/>
    <p:sldId id="495" r:id="rId18"/>
    <p:sldId id="497" r:id="rId19"/>
    <p:sldId id="498" r:id="rId20"/>
    <p:sldId id="499" r:id="rId21"/>
    <p:sldId id="500" r:id="rId22"/>
    <p:sldId id="501" r:id="rId23"/>
    <p:sldId id="502" r:id="rId24"/>
    <p:sldId id="410" r:id="rId25"/>
    <p:sldId id="503" r:id="rId26"/>
    <p:sldId id="504" r:id="rId27"/>
    <p:sldId id="505" r:id="rId28"/>
    <p:sldId id="411" r:id="rId29"/>
    <p:sldId id="506" r:id="rId30"/>
    <p:sldId id="507" r:id="rId31"/>
    <p:sldId id="508" r:id="rId32"/>
    <p:sldId id="509" r:id="rId33"/>
    <p:sldId id="510" r:id="rId34"/>
    <p:sldId id="511" r:id="rId35"/>
    <p:sldId id="512" r:id="rId36"/>
    <p:sldId id="513" r:id="rId37"/>
    <p:sldId id="514" r:id="rId38"/>
    <p:sldId id="451" r:id="rId39"/>
    <p:sldId id="479" r:id="rId40"/>
    <p:sldId id="515" r:id="rId41"/>
    <p:sldId id="380" r:id="rId4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Aucoin, Shannon C" initials="ASC" lastIdx="47" clrIdx="1">
    <p:extLst>
      <p:ext uri="{19B8F6BF-5375-455C-9EA6-DF929625EA0E}">
        <p15:presenceInfo xmlns:p15="http://schemas.microsoft.com/office/powerpoint/2012/main" userId="S::shannon.aucoin@cengage.com::3f4e7fc1-6c2e-4059-b6c3-22af03bf74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98"/>
    <a:srgbClr val="000000"/>
    <a:srgbClr val="004A78"/>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19" autoAdjust="0"/>
    <p:restoredTop sz="66912" autoAdjust="0"/>
  </p:normalViewPr>
  <p:slideViewPr>
    <p:cSldViewPr snapToGrid="0" snapToObjects="1">
      <p:cViewPr varScale="1">
        <p:scale>
          <a:sx n="68" d="100"/>
          <a:sy n="68" d="100"/>
        </p:scale>
        <p:origin x="1208" y="192"/>
      </p:cViewPr>
      <p:guideLst/>
    </p:cSldViewPr>
  </p:slideViewPr>
  <p:outlineViewPr>
    <p:cViewPr>
      <p:scale>
        <a:sx n="33" d="100"/>
        <a:sy n="33" d="100"/>
      </p:scale>
      <p:origin x="0" y="-20608"/>
    </p:cViewPr>
  </p:outlineViewPr>
  <p:notesTextViewPr>
    <p:cViewPr>
      <p:scale>
        <a:sx n="3" d="2"/>
        <a:sy n="3" d="2"/>
      </p:scale>
      <p:origin x="0" y="0"/>
    </p:cViewPr>
  </p:notesTextViewPr>
  <p:sorterViewPr>
    <p:cViewPr>
      <p:scale>
        <a:sx n="100" d="100"/>
        <a:sy n="100" d="100"/>
      </p:scale>
      <p:origin x="0" y="-7596"/>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F7CD2D-1955-0143-9436-775ADF504F8C}"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8EF4D9D-8C82-E047-9079-27E38629A273}">
      <dgm:prSet phldrT="[Text]"/>
      <dgm:spPr/>
      <dgm:t>
        <a:bodyPr/>
        <a:lstStyle/>
        <a:p>
          <a:r>
            <a:rPr lang="en-US" dirty="0"/>
            <a:t>Economists use the concept of </a:t>
          </a:r>
          <a:r>
            <a:rPr lang="en-US" b="1" i="1" dirty="0"/>
            <a:t>efficiency</a:t>
          </a:r>
          <a:r>
            <a:rPr lang="en-US" dirty="0"/>
            <a:t> to judge actions because efficient use of resources implies the maximum value of output from the resource base.</a:t>
          </a:r>
        </a:p>
      </dgm:t>
    </dgm:pt>
    <dgm:pt modelId="{8CB97624-103C-F945-BF06-95C5AE9D251B}" type="parTrans" cxnId="{C68C6F86-C25D-EE4B-85D7-FD8995660A4C}">
      <dgm:prSet/>
      <dgm:spPr/>
      <dgm:t>
        <a:bodyPr/>
        <a:lstStyle/>
        <a:p>
          <a:endParaRPr lang="en-US"/>
        </a:p>
      </dgm:t>
    </dgm:pt>
    <dgm:pt modelId="{3A3C9606-43A2-5342-9FE4-B1649CA1AAFB}" type="sibTrans" cxnId="{C68C6F86-C25D-EE4B-85D7-FD8995660A4C}">
      <dgm:prSet/>
      <dgm:spPr/>
      <dgm:t>
        <a:bodyPr/>
        <a:lstStyle/>
        <a:p>
          <a:endParaRPr lang="en-US"/>
        </a:p>
      </dgm:t>
    </dgm:pt>
    <dgm:pt modelId="{44D88B02-BB13-8B44-B9D4-74D003640686}">
      <dgm:prSet phldrT="[Text]"/>
      <dgm:spPr/>
      <dgm:t>
        <a:bodyPr/>
        <a:lstStyle/>
        <a:p>
          <a:r>
            <a:rPr lang="en-US" dirty="0"/>
            <a:t>All activities that provide individuals with more benefits than costs must be undertaken.</a:t>
          </a:r>
        </a:p>
      </dgm:t>
    </dgm:pt>
    <dgm:pt modelId="{13E99931-E4DA-294E-BBD9-DB87A66E3438}" type="parTrans" cxnId="{52A407A2-53BC-FB44-8526-7018BBC71E72}">
      <dgm:prSet/>
      <dgm:spPr/>
      <dgm:t>
        <a:bodyPr/>
        <a:lstStyle/>
        <a:p>
          <a:endParaRPr lang="en-US"/>
        </a:p>
      </dgm:t>
    </dgm:pt>
    <dgm:pt modelId="{415D803F-056E-C444-B6CC-6D00DAC51C4B}" type="sibTrans" cxnId="{52A407A2-53BC-FB44-8526-7018BBC71E72}">
      <dgm:prSet/>
      <dgm:spPr/>
      <dgm:t>
        <a:bodyPr/>
        <a:lstStyle/>
        <a:p>
          <a:endParaRPr lang="en-US"/>
        </a:p>
      </dgm:t>
    </dgm:pt>
    <dgm:pt modelId="{DD515972-B859-4344-A3ED-94B022F0806C}">
      <dgm:prSet phldrT="[Text]"/>
      <dgm:spPr/>
      <dgm:t>
        <a:bodyPr/>
        <a:lstStyle/>
        <a:p>
          <a:r>
            <a:rPr lang="en-US" dirty="0"/>
            <a:t>In order for economic efficiency to be achieved, both conditions must be present.</a:t>
          </a:r>
        </a:p>
      </dgm:t>
    </dgm:pt>
    <dgm:pt modelId="{86D6F6AA-F36F-F048-B8AD-8DEF59FDE687}" type="parTrans" cxnId="{8EF85553-B956-0244-98FA-5F4929F0C2FE}">
      <dgm:prSet/>
      <dgm:spPr/>
      <dgm:t>
        <a:bodyPr/>
        <a:lstStyle/>
        <a:p>
          <a:endParaRPr lang="en-US"/>
        </a:p>
      </dgm:t>
    </dgm:pt>
    <dgm:pt modelId="{B8E8062F-1927-694F-8BE1-E7CC59EFC617}" type="sibTrans" cxnId="{8EF85553-B956-0244-98FA-5F4929F0C2FE}">
      <dgm:prSet/>
      <dgm:spPr/>
      <dgm:t>
        <a:bodyPr/>
        <a:lstStyle/>
        <a:p>
          <a:endParaRPr lang="en-US"/>
        </a:p>
      </dgm:t>
    </dgm:pt>
    <dgm:pt modelId="{BCBD6575-D839-454F-A2D4-26DEDF2D46A9}">
      <dgm:prSet phldrT="[Text]"/>
      <dgm:spPr/>
      <dgm:t>
        <a:bodyPr/>
        <a:lstStyle/>
        <a:p>
          <a:r>
            <a:rPr lang="en-US" dirty="0"/>
            <a:t>Two conditions necessary for </a:t>
          </a:r>
          <a:r>
            <a:rPr lang="en-US" b="1" i="1" dirty="0"/>
            <a:t>ideal efficiency</a:t>
          </a:r>
          <a:r>
            <a:rPr lang="en-US" dirty="0"/>
            <a:t>:</a:t>
          </a:r>
        </a:p>
      </dgm:t>
    </dgm:pt>
    <dgm:pt modelId="{5BF0AC13-E4D5-6941-9DE9-EF3EE4B0759B}" type="parTrans" cxnId="{E6E9BA4E-F82B-3844-97BE-26533E3DE3DA}">
      <dgm:prSet/>
      <dgm:spPr/>
      <dgm:t>
        <a:bodyPr/>
        <a:lstStyle/>
        <a:p>
          <a:endParaRPr lang="en-US"/>
        </a:p>
      </dgm:t>
    </dgm:pt>
    <dgm:pt modelId="{3FB86262-9909-D04D-BA9A-4F30A96D868A}" type="sibTrans" cxnId="{E6E9BA4E-F82B-3844-97BE-26533E3DE3DA}">
      <dgm:prSet/>
      <dgm:spPr/>
      <dgm:t>
        <a:bodyPr/>
        <a:lstStyle/>
        <a:p>
          <a:endParaRPr lang="en-US"/>
        </a:p>
      </dgm:t>
    </dgm:pt>
    <dgm:pt modelId="{7D91944D-1F2A-5246-BAB2-37577A607727}">
      <dgm:prSet phldrT="[Text]"/>
      <dgm:spPr/>
      <dgm:t>
        <a:bodyPr/>
        <a:lstStyle/>
        <a:p>
          <a:r>
            <a:rPr lang="en-US" dirty="0"/>
            <a:t>No activities that provide benefits less than costs should be undertaken.</a:t>
          </a:r>
        </a:p>
      </dgm:t>
    </dgm:pt>
    <dgm:pt modelId="{E0B63FA3-7F1B-C84F-8E37-ADD88EDE93DA}" type="parTrans" cxnId="{3B845B43-29B3-904A-92F2-28F603D7B6C1}">
      <dgm:prSet/>
      <dgm:spPr/>
      <dgm:t>
        <a:bodyPr/>
        <a:lstStyle/>
        <a:p>
          <a:endParaRPr lang="en-US"/>
        </a:p>
      </dgm:t>
    </dgm:pt>
    <dgm:pt modelId="{691E81F1-F9ED-8643-8688-F84DDE2CC73F}" type="sibTrans" cxnId="{3B845B43-29B3-904A-92F2-28F603D7B6C1}">
      <dgm:prSet/>
      <dgm:spPr/>
      <dgm:t>
        <a:bodyPr/>
        <a:lstStyle/>
        <a:p>
          <a:endParaRPr lang="en-US"/>
        </a:p>
      </dgm:t>
    </dgm:pt>
    <dgm:pt modelId="{25CB9389-12B9-4246-8B84-EBA67463FCB2}" type="pres">
      <dgm:prSet presAssocID="{E2F7CD2D-1955-0143-9436-775ADF504F8C}" presName="linear" presStyleCnt="0">
        <dgm:presLayoutVars>
          <dgm:animLvl val="lvl"/>
          <dgm:resizeHandles val="exact"/>
        </dgm:presLayoutVars>
      </dgm:prSet>
      <dgm:spPr/>
    </dgm:pt>
    <dgm:pt modelId="{85F1C97F-230D-3F42-B16F-FE9E1096517C}" type="pres">
      <dgm:prSet presAssocID="{A8EF4D9D-8C82-E047-9079-27E38629A273}" presName="parentText" presStyleLbl="node1" presStyleIdx="0" presStyleCnt="2">
        <dgm:presLayoutVars>
          <dgm:chMax val="0"/>
          <dgm:bulletEnabled val="1"/>
        </dgm:presLayoutVars>
      </dgm:prSet>
      <dgm:spPr/>
    </dgm:pt>
    <dgm:pt modelId="{199B06AB-F7E4-5941-ABF6-06FFCAB0EB63}" type="pres">
      <dgm:prSet presAssocID="{A8EF4D9D-8C82-E047-9079-27E38629A273}" presName="childText" presStyleLbl="revTx" presStyleIdx="0" presStyleCnt="1">
        <dgm:presLayoutVars>
          <dgm:bulletEnabled val="1"/>
        </dgm:presLayoutVars>
      </dgm:prSet>
      <dgm:spPr/>
    </dgm:pt>
    <dgm:pt modelId="{CF4B8010-B8D8-9E40-9CD7-DCBD963E196F}" type="pres">
      <dgm:prSet presAssocID="{DD515972-B859-4344-A3ED-94B022F0806C}" presName="parentText" presStyleLbl="node1" presStyleIdx="1" presStyleCnt="2">
        <dgm:presLayoutVars>
          <dgm:chMax val="0"/>
          <dgm:bulletEnabled val="1"/>
        </dgm:presLayoutVars>
      </dgm:prSet>
      <dgm:spPr/>
    </dgm:pt>
  </dgm:ptLst>
  <dgm:cxnLst>
    <dgm:cxn modelId="{0B143700-A526-B14B-AF25-7AF59FFD6E09}" type="presOf" srcId="{7D91944D-1F2A-5246-BAB2-37577A607727}" destId="{199B06AB-F7E4-5941-ABF6-06FFCAB0EB63}" srcOrd="0" destOrd="2" presId="urn:microsoft.com/office/officeart/2005/8/layout/vList2"/>
    <dgm:cxn modelId="{498A342C-F3B7-304B-BCBC-CB3DE1B5E38F}" type="presOf" srcId="{DD515972-B859-4344-A3ED-94B022F0806C}" destId="{CF4B8010-B8D8-9E40-9CD7-DCBD963E196F}" srcOrd="0" destOrd="0" presId="urn:microsoft.com/office/officeart/2005/8/layout/vList2"/>
    <dgm:cxn modelId="{3B845B43-29B3-904A-92F2-28F603D7B6C1}" srcId="{BCBD6575-D839-454F-A2D4-26DEDF2D46A9}" destId="{7D91944D-1F2A-5246-BAB2-37577A607727}" srcOrd="1" destOrd="0" parTransId="{E0B63FA3-7F1B-C84F-8E37-ADD88EDE93DA}" sibTransId="{691E81F1-F9ED-8643-8688-F84DDE2CC73F}"/>
    <dgm:cxn modelId="{E6E9BA4E-F82B-3844-97BE-26533E3DE3DA}" srcId="{A8EF4D9D-8C82-E047-9079-27E38629A273}" destId="{BCBD6575-D839-454F-A2D4-26DEDF2D46A9}" srcOrd="0" destOrd="0" parTransId="{5BF0AC13-E4D5-6941-9DE9-EF3EE4B0759B}" sibTransId="{3FB86262-9909-D04D-BA9A-4F30A96D868A}"/>
    <dgm:cxn modelId="{8EF85553-B956-0244-98FA-5F4929F0C2FE}" srcId="{E2F7CD2D-1955-0143-9436-775ADF504F8C}" destId="{DD515972-B859-4344-A3ED-94B022F0806C}" srcOrd="1" destOrd="0" parTransId="{86D6F6AA-F36F-F048-B8AD-8DEF59FDE687}" sibTransId="{B8E8062F-1927-694F-8BE1-E7CC59EFC617}"/>
    <dgm:cxn modelId="{4243CC5A-873B-B141-9D80-95CCC0AEE6C8}" type="presOf" srcId="{44D88B02-BB13-8B44-B9D4-74D003640686}" destId="{199B06AB-F7E4-5941-ABF6-06FFCAB0EB63}" srcOrd="0" destOrd="1" presId="urn:microsoft.com/office/officeart/2005/8/layout/vList2"/>
    <dgm:cxn modelId="{6E93BF7D-96CD-ED47-A0B1-85EE0E6796CB}" type="presOf" srcId="{BCBD6575-D839-454F-A2D4-26DEDF2D46A9}" destId="{199B06AB-F7E4-5941-ABF6-06FFCAB0EB63}" srcOrd="0" destOrd="0" presId="urn:microsoft.com/office/officeart/2005/8/layout/vList2"/>
    <dgm:cxn modelId="{C68C6F86-C25D-EE4B-85D7-FD8995660A4C}" srcId="{E2F7CD2D-1955-0143-9436-775ADF504F8C}" destId="{A8EF4D9D-8C82-E047-9079-27E38629A273}" srcOrd="0" destOrd="0" parTransId="{8CB97624-103C-F945-BF06-95C5AE9D251B}" sibTransId="{3A3C9606-43A2-5342-9FE4-B1649CA1AAFB}"/>
    <dgm:cxn modelId="{52A407A2-53BC-FB44-8526-7018BBC71E72}" srcId="{BCBD6575-D839-454F-A2D4-26DEDF2D46A9}" destId="{44D88B02-BB13-8B44-B9D4-74D003640686}" srcOrd="0" destOrd="0" parTransId="{13E99931-E4DA-294E-BBD9-DB87A66E3438}" sibTransId="{415D803F-056E-C444-B6CC-6D00DAC51C4B}"/>
    <dgm:cxn modelId="{2B75B6E2-1043-DA44-9660-DC0B6D37F86D}" type="presOf" srcId="{E2F7CD2D-1955-0143-9436-775ADF504F8C}" destId="{25CB9389-12B9-4246-8B84-EBA67463FCB2}" srcOrd="0" destOrd="0" presId="urn:microsoft.com/office/officeart/2005/8/layout/vList2"/>
    <dgm:cxn modelId="{1DF93BF2-E7F3-1846-9CFD-45CA7DDA49CD}" type="presOf" srcId="{A8EF4D9D-8C82-E047-9079-27E38629A273}" destId="{85F1C97F-230D-3F42-B16F-FE9E1096517C}" srcOrd="0" destOrd="0" presId="urn:microsoft.com/office/officeart/2005/8/layout/vList2"/>
    <dgm:cxn modelId="{9BC495A2-CE61-244C-BE98-AD77177FF969}" type="presParOf" srcId="{25CB9389-12B9-4246-8B84-EBA67463FCB2}" destId="{85F1C97F-230D-3F42-B16F-FE9E1096517C}" srcOrd="0" destOrd="0" presId="urn:microsoft.com/office/officeart/2005/8/layout/vList2"/>
    <dgm:cxn modelId="{172D44FB-3E48-404E-B79A-A8E1E8AAE2D7}" type="presParOf" srcId="{25CB9389-12B9-4246-8B84-EBA67463FCB2}" destId="{199B06AB-F7E4-5941-ABF6-06FFCAB0EB63}" srcOrd="1" destOrd="0" presId="urn:microsoft.com/office/officeart/2005/8/layout/vList2"/>
    <dgm:cxn modelId="{7DE501DD-0F48-4A4F-A984-783C76326ACD}" type="presParOf" srcId="{25CB9389-12B9-4246-8B84-EBA67463FCB2}" destId="{CF4B8010-B8D8-9E40-9CD7-DCBD963E196F}"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BB743A-2AED-3649-87FE-F8968022B46F}"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46E1D58C-C16D-E74D-A78A-4907A52599DD}">
      <dgm:prSet phldrT="[Text]"/>
      <dgm:spPr/>
      <dgm:t>
        <a:bodyPr/>
        <a:lstStyle/>
        <a:p>
          <a:r>
            <a:rPr lang="en-US" dirty="0"/>
            <a:t>There is an old saying, “If it’s worth doing, it’s worth doing to the best of your ability.” Is this really true?</a:t>
          </a:r>
        </a:p>
      </dgm:t>
    </dgm:pt>
    <dgm:pt modelId="{F8C88F3C-0104-2647-AA01-F71A073D3198}" type="parTrans" cxnId="{6AF6A04E-BEBE-BF44-8DED-8157AC02BDE8}">
      <dgm:prSet/>
      <dgm:spPr/>
      <dgm:t>
        <a:bodyPr/>
        <a:lstStyle/>
        <a:p>
          <a:endParaRPr lang="en-US"/>
        </a:p>
      </dgm:t>
    </dgm:pt>
    <dgm:pt modelId="{4297F747-1C2C-4A45-8428-F9F8207B52CF}" type="sibTrans" cxnId="{6AF6A04E-BEBE-BF44-8DED-8157AC02BDE8}">
      <dgm:prSet/>
      <dgm:spPr/>
      <dgm:t>
        <a:bodyPr/>
        <a:lstStyle/>
        <a:p>
          <a:endParaRPr lang="en-US"/>
        </a:p>
      </dgm:t>
    </dgm:pt>
    <dgm:pt modelId="{F39F92C1-E954-A64E-B93A-5FAA34CFBBDB}">
      <dgm:prSet phldrT="[Text]"/>
      <dgm:spPr/>
      <dgm:t>
        <a:bodyPr/>
        <a:lstStyle/>
        <a:p>
          <a:r>
            <a:rPr lang="en-US" dirty="0"/>
            <a:t>Economics indicates that at some point the gains from doing something better will not be worth the cost.</a:t>
          </a:r>
        </a:p>
      </dgm:t>
    </dgm:pt>
    <dgm:pt modelId="{5716B6FB-D63C-7D4E-9093-7977CD58C54F}" type="parTrans" cxnId="{340FD7DA-10A0-B247-AF42-6F1B83738F66}">
      <dgm:prSet/>
      <dgm:spPr/>
      <dgm:t>
        <a:bodyPr/>
        <a:lstStyle/>
        <a:p>
          <a:endParaRPr lang="en-US"/>
        </a:p>
      </dgm:t>
    </dgm:pt>
    <dgm:pt modelId="{A95255F5-22BC-3045-A48A-AB422FC29376}" type="sibTrans" cxnId="{340FD7DA-10A0-B247-AF42-6F1B83738F66}">
      <dgm:prSet/>
      <dgm:spPr/>
      <dgm:t>
        <a:bodyPr/>
        <a:lstStyle/>
        <a:p>
          <a:endParaRPr lang="en-US"/>
        </a:p>
      </dgm:t>
    </dgm:pt>
    <dgm:pt modelId="{F6F0E219-50F6-BC45-AD28-D547B60F012E}">
      <dgm:prSet phldrT="[Text]"/>
      <dgm:spPr/>
      <dgm:t>
        <a:bodyPr/>
        <a:lstStyle/>
        <a:p>
          <a:r>
            <a:rPr lang="en-US" dirty="0"/>
            <a:t>Economics is about trade-offs: </a:t>
          </a:r>
        </a:p>
        <a:p>
          <a:r>
            <a:rPr lang="en-US" dirty="0"/>
            <a:t>Even worthy activities can be pursued beyond the level consistent with economic efficiency.</a:t>
          </a:r>
        </a:p>
      </dgm:t>
    </dgm:pt>
    <dgm:pt modelId="{26A9F85A-0E6F-2D42-8B00-D4BCB285BA49}" type="parTrans" cxnId="{669EBB24-AF49-B045-87BE-D22218067D5D}">
      <dgm:prSet/>
      <dgm:spPr/>
      <dgm:t>
        <a:bodyPr/>
        <a:lstStyle/>
        <a:p>
          <a:endParaRPr lang="en-US"/>
        </a:p>
      </dgm:t>
    </dgm:pt>
    <dgm:pt modelId="{E7E6FFAA-226A-944F-A33C-611336C4CCEF}" type="sibTrans" cxnId="{669EBB24-AF49-B045-87BE-D22218067D5D}">
      <dgm:prSet/>
      <dgm:spPr/>
      <dgm:t>
        <a:bodyPr/>
        <a:lstStyle/>
        <a:p>
          <a:endParaRPr lang="en-US"/>
        </a:p>
      </dgm:t>
    </dgm:pt>
    <dgm:pt modelId="{037B7EE0-F9D0-1B4B-95F3-38EBA24D3108}">
      <dgm:prSet phldrT="[Text]"/>
      <dgm:spPr/>
      <dgm:t>
        <a:bodyPr/>
        <a:lstStyle/>
        <a:p>
          <a:r>
            <a:rPr lang="en-US" dirty="0"/>
            <a:t>It makes sense to stop short of perfection.</a:t>
          </a:r>
        </a:p>
      </dgm:t>
    </dgm:pt>
    <dgm:pt modelId="{B34CF9EE-D257-A64E-90C8-077806A8E400}" type="parTrans" cxnId="{042F74B1-39FC-7649-96E0-047E14C78ECE}">
      <dgm:prSet/>
      <dgm:spPr/>
      <dgm:t>
        <a:bodyPr/>
        <a:lstStyle/>
        <a:p>
          <a:endParaRPr lang="en-US"/>
        </a:p>
      </dgm:t>
    </dgm:pt>
    <dgm:pt modelId="{E7CF779D-52C1-9D42-8498-43F80D259EE5}" type="sibTrans" cxnId="{042F74B1-39FC-7649-96E0-047E14C78ECE}">
      <dgm:prSet/>
      <dgm:spPr/>
      <dgm:t>
        <a:bodyPr/>
        <a:lstStyle/>
        <a:p>
          <a:endParaRPr lang="en-US"/>
        </a:p>
      </dgm:t>
    </dgm:pt>
    <dgm:pt modelId="{9F9FB1A6-98F1-A848-9EED-C597BCFA1958}" type="pres">
      <dgm:prSet presAssocID="{EBBB743A-2AED-3649-87FE-F8968022B46F}" presName="linear" presStyleCnt="0">
        <dgm:presLayoutVars>
          <dgm:animLvl val="lvl"/>
          <dgm:resizeHandles val="exact"/>
        </dgm:presLayoutVars>
      </dgm:prSet>
      <dgm:spPr/>
    </dgm:pt>
    <dgm:pt modelId="{BCB4E111-168F-E044-BC1C-B74C6CD513B3}" type="pres">
      <dgm:prSet presAssocID="{46E1D58C-C16D-E74D-A78A-4907A52599DD}" presName="parentText" presStyleLbl="node1" presStyleIdx="0" presStyleCnt="2">
        <dgm:presLayoutVars>
          <dgm:chMax val="0"/>
          <dgm:bulletEnabled val="1"/>
        </dgm:presLayoutVars>
      </dgm:prSet>
      <dgm:spPr/>
    </dgm:pt>
    <dgm:pt modelId="{22C21E98-7658-7B4C-8182-4E161A9DCD75}" type="pres">
      <dgm:prSet presAssocID="{46E1D58C-C16D-E74D-A78A-4907A52599DD}" presName="childText" presStyleLbl="revTx" presStyleIdx="0" presStyleCnt="1">
        <dgm:presLayoutVars>
          <dgm:bulletEnabled val="1"/>
        </dgm:presLayoutVars>
      </dgm:prSet>
      <dgm:spPr/>
    </dgm:pt>
    <dgm:pt modelId="{DB1515CD-C631-A546-9FC1-4E48E8A6F809}" type="pres">
      <dgm:prSet presAssocID="{F6F0E219-50F6-BC45-AD28-D547B60F012E}" presName="parentText" presStyleLbl="node1" presStyleIdx="1" presStyleCnt="2">
        <dgm:presLayoutVars>
          <dgm:chMax val="0"/>
          <dgm:bulletEnabled val="1"/>
        </dgm:presLayoutVars>
      </dgm:prSet>
      <dgm:spPr/>
    </dgm:pt>
  </dgm:ptLst>
  <dgm:cxnLst>
    <dgm:cxn modelId="{669EBB24-AF49-B045-87BE-D22218067D5D}" srcId="{EBBB743A-2AED-3649-87FE-F8968022B46F}" destId="{F6F0E219-50F6-BC45-AD28-D547B60F012E}" srcOrd="1" destOrd="0" parTransId="{26A9F85A-0E6F-2D42-8B00-D4BCB285BA49}" sibTransId="{E7E6FFAA-226A-944F-A33C-611336C4CCEF}"/>
    <dgm:cxn modelId="{223E0034-279E-1242-9D02-E905F8510600}" type="presOf" srcId="{EBBB743A-2AED-3649-87FE-F8968022B46F}" destId="{9F9FB1A6-98F1-A848-9EED-C597BCFA1958}" srcOrd="0" destOrd="0" presId="urn:microsoft.com/office/officeart/2005/8/layout/vList2"/>
    <dgm:cxn modelId="{6AF6A04E-BEBE-BF44-8DED-8157AC02BDE8}" srcId="{EBBB743A-2AED-3649-87FE-F8968022B46F}" destId="{46E1D58C-C16D-E74D-A78A-4907A52599DD}" srcOrd="0" destOrd="0" parTransId="{F8C88F3C-0104-2647-AA01-F71A073D3198}" sibTransId="{4297F747-1C2C-4A45-8428-F9F8207B52CF}"/>
    <dgm:cxn modelId="{342E9654-FEBC-FC45-AC8B-05A5803E6366}" type="presOf" srcId="{037B7EE0-F9D0-1B4B-95F3-38EBA24D3108}" destId="{22C21E98-7658-7B4C-8182-4E161A9DCD75}" srcOrd="0" destOrd="1" presId="urn:microsoft.com/office/officeart/2005/8/layout/vList2"/>
    <dgm:cxn modelId="{26480872-E3BD-DD49-9873-4DAE6451EA1C}" type="presOf" srcId="{F6F0E219-50F6-BC45-AD28-D547B60F012E}" destId="{DB1515CD-C631-A546-9FC1-4E48E8A6F809}" srcOrd="0" destOrd="0" presId="urn:microsoft.com/office/officeart/2005/8/layout/vList2"/>
    <dgm:cxn modelId="{407E9DA8-7427-544E-A73E-7E619FA399C3}" type="presOf" srcId="{F39F92C1-E954-A64E-B93A-5FAA34CFBBDB}" destId="{22C21E98-7658-7B4C-8182-4E161A9DCD75}" srcOrd="0" destOrd="0" presId="urn:microsoft.com/office/officeart/2005/8/layout/vList2"/>
    <dgm:cxn modelId="{042F74B1-39FC-7649-96E0-047E14C78ECE}" srcId="{46E1D58C-C16D-E74D-A78A-4907A52599DD}" destId="{037B7EE0-F9D0-1B4B-95F3-38EBA24D3108}" srcOrd="1" destOrd="0" parTransId="{B34CF9EE-D257-A64E-90C8-077806A8E400}" sibTransId="{E7CF779D-52C1-9D42-8498-43F80D259EE5}"/>
    <dgm:cxn modelId="{A81448BB-3DCC-6941-9E31-8154F76BCA9C}" type="presOf" srcId="{46E1D58C-C16D-E74D-A78A-4907A52599DD}" destId="{BCB4E111-168F-E044-BC1C-B74C6CD513B3}" srcOrd="0" destOrd="0" presId="urn:microsoft.com/office/officeart/2005/8/layout/vList2"/>
    <dgm:cxn modelId="{340FD7DA-10A0-B247-AF42-6F1B83738F66}" srcId="{46E1D58C-C16D-E74D-A78A-4907A52599DD}" destId="{F39F92C1-E954-A64E-B93A-5FAA34CFBBDB}" srcOrd="0" destOrd="0" parTransId="{5716B6FB-D63C-7D4E-9093-7977CD58C54F}" sibTransId="{A95255F5-22BC-3045-A48A-AB422FC29376}"/>
    <dgm:cxn modelId="{7A251DF8-48B4-EC48-8B0B-1BE97BE001FA}" type="presParOf" srcId="{9F9FB1A6-98F1-A848-9EED-C597BCFA1958}" destId="{BCB4E111-168F-E044-BC1C-B74C6CD513B3}" srcOrd="0" destOrd="0" presId="urn:microsoft.com/office/officeart/2005/8/layout/vList2"/>
    <dgm:cxn modelId="{1AFB1688-6CD6-5F45-83EF-103AC7D3EB37}" type="presParOf" srcId="{9F9FB1A6-98F1-A848-9EED-C597BCFA1958}" destId="{22C21E98-7658-7B4C-8182-4E161A9DCD75}" srcOrd="1" destOrd="0" presId="urn:microsoft.com/office/officeart/2005/8/layout/vList2"/>
    <dgm:cxn modelId="{4E1DBC47-8736-4745-AB5D-7CE6E02C730B}" type="presParOf" srcId="{9F9FB1A6-98F1-A848-9EED-C597BCFA1958}" destId="{DB1515CD-C631-A546-9FC1-4E48E8A6F809}"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B6A42E-D23C-F04B-8583-CC7898C37BE3}"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C1B7BD94-180E-5D4D-9345-42239EE3345F}">
      <dgm:prSet phldrT="[Text]"/>
      <dgm:spPr/>
      <dgm:t>
        <a:bodyPr/>
        <a:lstStyle/>
        <a:p>
          <a:r>
            <a:rPr lang="en-US" dirty="0"/>
            <a:t>There is substantial agreement among scholars that at least two functions of government are legitimate:</a:t>
          </a:r>
        </a:p>
      </dgm:t>
    </dgm:pt>
    <dgm:pt modelId="{878C4728-F338-6143-A22D-F3C752893294}" type="parTrans" cxnId="{8DA7839E-CB8D-7A4D-922A-7889F66F4216}">
      <dgm:prSet/>
      <dgm:spPr/>
      <dgm:t>
        <a:bodyPr/>
        <a:lstStyle/>
        <a:p>
          <a:endParaRPr lang="en-US"/>
        </a:p>
      </dgm:t>
    </dgm:pt>
    <dgm:pt modelId="{46A33190-7B2E-BF4B-B71E-9E4252C657AE}" type="sibTrans" cxnId="{8DA7839E-CB8D-7A4D-922A-7889F66F4216}">
      <dgm:prSet/>
      <dgm:spPr/>
      <dgm:t>
        <a:bodyPr/>
        <a:lstStyle/>
        <a:p>
          <a:endParaRPr lang="en-US"/>
        </a:p>
      </dgm:t>
    </dgm:pt>
    <dgm:pt modelId="{7C295686-3666-D14D-BE76-780B62B2D479}">
      <dgm:prSet phldrT="[Text]"/>
      <dgm:spPr/>
      <dgm:t>
        <a:bodyPr/>
        <a:lstStyle/>
        <a:p>
          <a:r>
            <a:rPr lang="en-US" b="1" dirty="0"/>
            <a:t>Protective function:</a:t>
          </a:r>
        </a:p>
      </dgm:t>
    </dgm:pt>
    <dgm:pt modelId="{78FAEDF7-E486-5D4B-9993-5130898EF415}" type="parTrans" cxnId="{60B667B2-6DF4-FD43-BB25-F3611D8DDF17}">
      <dgm:prSet/>
      <dgm:spPr/>
      <dgm:t>
        <a:bodyPr/>
        <a:lstStyle/>
        <a:p>
          <a:endParaRPr lang="en-US"/>
        </a:p>
      </dgm:t>
    </dgm:pt>
    <dgm:pt modelId="{EF469FF5-F037-FF47-98B8-FA6C83004213}" type="sibTrans" cxnId="{60B667B2-6DF4-FD43-BB25-F3611D8DDF17}">
      <dgm:prSet/>
      <dgm:spPr/>
      <dgm:t>
        <a:bodyPr/>
        <a:lstStyle/>
        <a:p>
          <a:endParaRPr lang="en-US"/>
        </a:p>
      </dgm:t>
    </dgm:pt>
    <dgm:pt modelId="{3589BDC6-C9DA-414C-8591-6A8D19BBCE5D}">
      <dgm:prSet phldrT="[Text]"/>
      <dgm:spPr/>
      <dgm:t>
        <a:bodyPr/>
        <a:lstStyle/>
        <a:p>
          <a:r>
            <a:rPr lang="en-US" dirty="0"/>
            <a:t>protection of individuals and their property against invasions by others.</a:t>
          </a:r>
        </a:p>
      </dgm:t>
    </dgm:pt>
    <dgm:pt modelId="{80DD7D20-8BA4-744E-A24B-0CA78D4B515C}" type="parTrans" cxnId="{164F220A-D472-D945-A65C-0B05001BCC6D}">
      <dgm:prSet/>
      <dgm:spPr/>
      <dgm:t>
        <a:bodyPr/>
        <a:lstStyle/>
        <a:p>
          <a:endParaRPr lang="en-US"/>
        </a:p>
      </dgm:t>
    </dgm:pt>
    <dgm:pt modelId="{E3690D98-371F-0043-B82D-36C53A19272A}" type="sibTrans" cxnId="{164F220A-D472-D945-A65C-0B05001BCC6D}">
      <dgm:prSet/>
      <dgm:spPr/>
      <dgm:t>
        <a:bodyPr/>
        <a:lstStyle/>
        <a:p>
          <a:endParaRPr lang="en-US"/>
        </a:p>
      </dgm:t>
    </dgm:pt>
    <dgm:pt modelId="{9F1D03D0-C972-4447-ABF1-4948B7B985CA}">
      <dgm:prSet/>
      <dgm:spPr/>
      <dgm:t>
        <a:bodyPr/>
        <a:lstStyle/>
        <a:p>
          <a:r>
            <a:rPr lang="en-US" b="1" dirty="0"/>
            <a:t>Productive function:</a:t>
          </a:r>
        </a:p>
      </dgm:t>
    </dgm:pt>
    <dgm:pt modelId="{38FC005E-96F3-B842-8EFC-5D54CA3AA363}" type="parTrans" cxnId="{10BACBF9-84C8-9448-8CB8-B1C9579B0035}">
      <dgm:prSet/>
      <dgm:spPr/>
      <dgm:t>
        <a:bodyPr/>
        <a:lstStyle/>
        <a:p>
          <a:endParaRPr lang="en-US"/>
        </a:p>
      </dgm:t>
    </dgm:pt>
    <dgm:pt modelId="{7371F066-3321-1041-A37D-E5E5F7A0843D}" type="sibTrans" cxnId="{10BACBF9-84C8-9448-8CB8-B1C9579B0035}">
      <dgm:prSet/>
      <dgm:spPr/>
      <dgm:t>
        <a:bodyPr/>
        <a:lstStyle/>
        <a:p>
          <a:endParaRPr lang="en-US"/>
        </a:p>
      </dgm:t>
    </dgm:pt>
    <dgm:pt modelId="{1CD2EEC7-D7B2-F146-BEBB-8C326F960355}">
      <dgm:prSet/>
      <dgm:spPr/>
      <dgm:t>
        <a:bodyPr/>
        <a:lstStyle/>
        <a:p>
          <a:r>
            <a:rPr lang="en-US" dirty="0"/>
            <a:t>the production of goods and services that cannot easily be provided through private markets.</a:t>
          </a:r>
        </a:p>
      </dgm:t>
    </dgm:pt>
    <dgm:pt modelId="{849518FD-2746-FB45-900E-31F2926E066C}" type="parTrans" cxnId="{E1F84826-D73B-1440-813A-4D6BDCE444A6}">
      <dgm:prSet/>
      <dgm:spPr/>
      <dgm:t>
        <a:bodyPr/>
        <a:lstStyle/>
        <a:p>
          <a:endParaRPr lang="en-US"/>
        </a:p>
      </dgm:t>
    </dgm:pt>
    <dgm:pt modelId="{3853643D-BF65-6D49-BE99-CB710E1C664B}" type="sibTrans" cxnId="{E1F84826-D73B-1440-813A-4D6BDCE444A6}">
      <dgm:prSet/>
      <dgm:spPr/>
      <dgm:t>
        <a:bodyPr/>
        <a:lstStyle/>
        <a:p>
          <a:endParaRPr lang="en-US"/>
        </a:p>
      </dgm:t>
    </dgm:pt>
    <dgm:pt modelId="{1C805959-1D55-F14D-853E-1904AAF0F194}" type="pres">
      <dgm:prSet presAssocID="{DEB6A42E-D23C-F04B-8583-CC7898C37BE3}" presName="linear" presStyleCnt="0">
        <dgm:presLayoutVars>
          <dgm:animLvl val="lvl"/>
          <dgm:resizeHandles val="exact"/>
        </dgm:presLayoutVars>
      </dgm:prSet>
      <dgm:spPr/>
    </dgm:pt>
    <dgm:pt modelId="{7D93256F-1149-5E4A-B99B-B689D53F0261}" type="pres">
      <dgm:prSet presAssocID="{C1B7BD94-180E-5D4D-9345-42239EE3345F}" presName="parentText" presStyleLbl="node1" presStyleIdx="0" presStyleCnt="3">
        <dgm:presLayoutVars>
          <dgm:chMax val="0"/>
          <dgm:bulletEnabled val="1"/>
        </dgm:presLayoutVars>
      </dgm:prSet>
      <dgm:spPr/>
    </dgm:pt>
    <dgm:pt modelId="{8A8D5104-300B-FF40-BBED-01621DB3A899}" type="pres">
      <dgm:prSet presAssocID="{46A33190-7B2E-BF4B-B71E-9E4252C657AE}" presName="spacer" presStyleCnt="0"/>
      <dgm:spPr/>
    </dgm:pt>
    <dgm:pt modelId="{B28983CD-C492-1247-9D36-34E1AAA65751}" type="pres">
      <dgm:prSet presAssocID="{7C295686-3666-D14D-BE76-780B62B2D479}" presName="parentText" presStyleLbl="node1" presStyleIdx="1" presStyleCnt="3">
        <dgm:presLayoutVars>
          <dgm:chMax val="0"/>
          <dgm:bulletEnabled val="1"/>
        </dgm:presLayoutVars>
      </dgm:prSet>
      <dgm:spPr/>
    </dgm:pt>
    <dgm:pt modelId="{AD20036E-3587-3740-9711-6DCF4B7676D5}" type="pres">
      <dgm:prSet presAssocID="{7C295686-3666-D14D-BE76-780B62B2D479}" presName="childText" presStyleLbl="revTx" presStyleIdx="0" presStyleCnt="2">
        <dgm:presLayoutVars>
          <dgm:bulletEnabled val="1"/>
        </dgm:presLayoutVars>
      </dgm:prSet>
      <dgm:spPr/>
    </dgm:pt>
    <dgm:pt modelId="{C4F0304E-CD79-7945-BF99-045E2428DB83}" type="pres">
      <dgm:prSet presAssocID="{9F1D03D0-C972-4447-ABF1-4948B7B985CA}" presName="parentText" presStyleLbl="node1" presStyleIdx="2" presStyleCnt="3">
        <dgm:presLayoutVars>
          <dgm:chMax val="0"/>
          <dgm:bulletEnabled val="1"/>
        </dgm:presLayoutVars>
      </dgm:prSet>
      <dgm:spPr/>
    </dgm:pt>
    <dgm:pt modelId="{508CF94E-00C9-5D48-9AE7-93FE32AD9FD3}" type="pres">
      <dgm:prSet presAssocID="{9F1D03D0-C972-4447-ABF1-4948B7B985CA}" presName="childText" presStyleLbl="revTx" presStyleIdx="1" presStyleCnt="2">
        <dgm:presLayoutVars>
          <dgm:bulletEnabled val="1"/>
        </dgm:presLayoutVars>
      </dgm:prSet>
      <dgm:spPr/>
    </dgm:pt>
  </dgm:ptLst>
  <dgm:cxnLst>
    <dgm:cxn modelId="{164F220A-D472-D945-A65C-0B05001BCC6D}" srcId="{7C295686-3666-D14D-BE76-780B62B2D479}" destId="{3589BDC6-C9DA-414C-8591-6A8D19BBCE5D}" srcOrd="0" destOrd="0" parTransId="{80DD7D20-8BA4-744E-A24B-0CA78D4B515C}" sibTransId="{E3690D98-371F-0043-B82D-36C53A19272A}"/>
    <dgm:cxn modelId="{E1F84826-D73B-1440-813A-4D6BDCE444A6}" srcId="{9F1D03D0-C972-4447-ABF1-4948B7B985CA}" destId="{1CD2EEC7-D7B2-F146-BEBB-8C326F960355}" srcOrd="0" destOrd="0" parTransId="{849518FD-2746-FB45-900E-31F2926E066C}" sibTransId="{3853643D-BF65-6D49-BE99-CB710E1C664B}"/>
    <dgm:cxn modelId="{C7403850-83D0-1847-B9E7-BF8C112C6A34}" type="presOf" srcId="{1CD2EEC7-D7B2-F146-BEBB-8C326F960355}" destId="{508CF94E-00C9-5D48-9AE7-93FE32AD9FD3}" srcOrd="0" destOrd="0" presId="urn:microsoft.com/office/officeart/2005/8/layout/vList2"/>
    <dgm:cxn modelId="{F212CC67-9D30-624C-A137-43EC0721A99B}" type="presOf" srcId="{DEB6A42E-D23C-F04B-8583-CC7898C37BE3}" destId="{1C805959-1D55-F14D-853E-1904AAF0F194}" srcOrd="0" destOrd="0" presId="urn:microsoft.com/office/officeart/2005/8/layout/vList2"/>
    <dgm:cxn modelId="{EA193B74-347C-FC46-AF91-F9B2788E3A96}" type="presOf" srcId="{3589BDC6-C9DA-414C-8591-6A8D19BBCE5D}" destId="{AD20036E-3587-3740-9711-6DCF4B7676D5}" srcOrd="0" destOrd="0" presId="urn:microsoft.com/office/officeart/2005/8/layout/vList2"/>
    <dgm:cxn modelId="{5ED40C76-7E05-9E42-9001-0576F39F1476}" type="presOf" srcId="{C1B7BD94-180E-5D4D-9345-42239EE3345F}" destId="{7D93256F-1149-5E4A-B99B-B689D53F0261}" srcOrd="0" destOrd="0" presId="urn:microsoft.com/office/officeart/2005/8/layout/vList2"/>
    <dgm:cxn modelId="{6A3ECF9C-FCF7-EC45-859A-90A3B43F4384}" type="presOf" srcId="{7C295686-3666-D14D-BE76-780B62B2D479}" destId="{B28983CD-C492-1247-9D36-34E1AAA65751}" srcOrd="0" destOrd="0" presId="urn:microsoft.com/office/officeart/2005/8/layout/vList2"/>
    <dgm:cxn modelId="{8DA7839E-CB8D-7A4D-922A-7889F66F4216}" srcId="{DEB6A42E-D23C-F04B-8583-CC7898C37BE3}" destId="{C1B7BD94-180E-5D4D-9345-42239EE3345F}" srcOrd="0" destOrd="0" parTransId="{878C4728-F338-6143-A22D-F3C752893294}" sibTransId="{46A33190-7B2E-BF4B-B71E-9E4252C657AE}"/>
    <dgm:cxn modelId="{60B667B2-6DF4-FD43-BB25-F3611D8DDF17}" srcId="{DEB6A42E-D23C-F04B-8583-CC7898C37BE3}" destId="{7C295686-3666-D14D-BE76-780B62B2D479}" srcOrd="1" destOrd="0" parTransId="{78FAEDF7-E486-5D4B-9993-5130898EF415}" sibTransId="{EF469FF5-F037-FF47-98B8-FA6C83004213}"/>
    <dgm:cxn modelId="{E9E294B3-8B72-D849-A107-AE54BF919A1A}" type="presOf" srcId="{9F1D03D0-C972-4447-ABF1-4948B7B985CA}" destId="{C4F0304E-CD79-7945-BF99-045E2428DB83}" srcOrd="0" destOrd="0" presId="urn:microsoft.com/office/officeart/2005/8/layout/vList2"/>
    <dgm:cxn modelId="{10BACBF9-84C8-9448-8CB8-B1C9579B0035}" srcId="{DEB6A42E-D23C-F04B-8583-CC7898C37BE3}" destId="{9F1D03D0-C972-4447-ABF1-4948B7B985CA}" srcOrd="2" destOrd="0" parTransId="{38FC005E-96F3-B842-8EFC-5D54CA3AA363}" sibTransId="{7371F066-3321-1041-A37D-E5E5F7A0843D}"/>
    <dgm:cxn modelId="{420CE9E0-EDD9-B94F-91C6-EEEB9B1840F0}" type="presParOf" srcId="{1C805959-1D55-F14D-853E-1904AAF0F194}" destId="{7D93256F-1149-5E4A-B99B-B689D53F0261}" srcOrd="0" destOrd="0" presId="urn:microsoft.com/office/officeart/2005/8/layout/vList2"/>
    <dgm:cxn modelId="{E8177948-716F-5241-A0CF-A025432473CD}" type="presParOf" srcId="{1C805959-1D55-F14D-853E-1904AAF0F194}" destId="{8A8D5104-300B-FF40-BBED-01621DB3A899}" srcOrd="1" destOrd="0" presId="urn:microsoft.com/office/officeart/2005/8/layout/vList2"/>
    <dgm:cxn modelId="{D6775B32-ECC3-D14F-BB06-77081DC4D74B}" type="presParOf" srcId="{1C805959-1D55-F14D-853E-1904AAF0F194}" destId="{B28983CD-C492-1247-9D36-34E1AAA65751}" srcOrd="2" destOrd="0" presId="urn:microsoft.com/office/officeart/2005/8/layout/vList2"/>
    <dgm:cxn modelId="{E3050AA3-B01D-0748-934B-8CD10B8BBF46}" type="presParOf" srcId="{1C805959-1D55-F14D-853E-1904AAF0F194}" destId="{AD20036E-3587-3740-9711-6DCF4B7676D5}" srcOrd="3" destOrd="0" presId="urn:microsoft.com/office/officeart/2005/8/layout/vList2"/>
    <dgm:cxn modelId="{4549E501-92E0-0D4C-991D-6EF58A60ABD5}" type="presParOf" srcId="{1C805959-1D55-F14D-853E-1904AAF0F194}" destId="{C4F0304E-CD79-7945-BF99-045E2428DB83}" srcOrd="4" destOrd="0" presId="urn:microsoft.com/office/officeart/2005/8/layout/vList2"/>
    <dgm:cxn modelId="{BB1BFC6A-0F92-8848-917D-D8CBA66A8C8A}" type="presParOf" srcId="{1C805959-1D55-F14D-853E-1904AAF0F194}" destId="{508CF94E-00C9-5D48-9AE7-93FE32AD9FD3}"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E8B541-8BFB-1743-AD79-B8284BA0D4C4}"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9E9EBFCE-C7EB-7042-BBB4-75F41935BC9B}">
      <dgm:prSet phldrT="[Text]"/>
      <dgm:spPr/>
      <dgm:t>
        <a:bodyPr/>
        <a:lstStyle/>
        <a:p>
          <a:r>
            <a:rPr lang="en-US" dirty="0"/>
            <a:t>The most fundamental function of government is the </a:t>
          </a:r>
          <a:r>
            <a:rPr lang="en-US" b="1" i="1" dirty="0"/>
            <a:t>protection</a:t>
          </a:r>
          <a:r>
            <a:rPr lang="en-US" dirty="0"/>
            <a:t> of individuals and their property against acts of aggression.</a:t>
          </a:r>
        </a:p>
      </dgm:t>
    </dgm:pt>
    <dgm:pt modelId="{B8770150-FE6F-C740-B64A-8789A20EF167}" type="parTrans" cxnId="{5F40168E-B342-FC43-9A55-3324481AD658}">
      <dgm:prSet/>
      <dgm:spPr/>
      <dgm:t>
        <a:bodyPr/>
        <a:lstStyle/>
        <a:p>
          <a:endParaRPr lang="en-US"/>
        </a:p>
      </dgm:t>
    </dgm:pt>
    <dgm:pt modelId="{9A89BE18-86DE-1A47-893D-BF76D4BA01F7}" type="sibTrans" cxnId="{5F40168E-B342-FC43-9A55-3324481AD658}">
      <dgm:prSet/>
      <dgm:spPr/>
      <dgm:t>
        <a:bodyPr/>
        <a:lstStyle/>
        <a:p>
          <a:endParaRPr lang="en-US"/>
        </a:p>
      </dgm:t>
    </dgm:pt>
    <dgm:pt modelId="{CDDD3710-9D1C-6847-AAB9-0DAB19EE3A21}">
      <dgm:prSet phldrT="[Text]"/>
      <dgm:spPr/>
      <dgm:t>
        <a:bodyPr/>
        <a:lstStyle/>
        <a:p>
          <a:r>
            <a:rPr lang="en-US" dirty="0"/>
            <a:t>Involves the maintenance of a legal structure (rules) for the enforcement of contracts and a mechanism for the settlement of disputes.</a:t>
          </a:r>
        </a:p>
      </dgm:t>
    </dgm:pt>
    <dgm:pt modelId="{C11F463A-92A1-554A-9DB9-CF457E60BD39}" type="parTrans" cxnId="{B5DC02C3-FD75-6648-86A7-5906439B8336}">
      <dgm:prSet/>
      <dgm:spPr/>
      <dgm:t>
        <a:bodyPr/>
        <a:lstStyle/>
        <a:p>
          <a:endParaRPr lang="en-US"/>
        </a:p>
      </dgm:t>
    </dgm:pt>
    <dgm:pt modelId="{41D26842-65BA-AA4D-8573-8A90FA8174E3}" type="sibTrans" cxnId="{B5DC02C3-FD75-6648-86A7-5906439B8336}">
      <dgm:prSet/>
      <dgm:spPr/>
      <dgm:t>
        <a:bodyPr/>
        <a:lstStyle/>
        <a:p>
          <a:endParaRPr lang="en-US"/>
        </a:p>
      </dgm:t>
    </dgm:pt>
    <dgm:pt modelId="{49A536BD-BFA6-5E43-911B-1CCFA273D6DB}" type="pres">
      <dgm:prSet presAssocID="{D3E8B541-8BFB-1743-AD79-B8284BA0D4C4}" presName="linear" presStyleCnt="0">
        <dgm:presLayoutVars>
          <dgm:animLvl val="lvl"/>
          <dgm:resizeHandles val="exact"/>
        </dgm:presLayoutVars>
      </dgm:prSet>
      <dgm:spPr/>
    </dgm:pt>
    <dgm:pt modelId="{2577D705-EFFB-3743-A450-2DF2E7AFC0C4}" type="pres">
      <dgm:prSet presAssocID="{9E9EBFCE-C7EB-7042-BBB4-75F41935BC9B}" presName="parentText" presStyleLbl="node1" presStyleIdx="0" presStyleCnt="1">
        <dgm:presLayoutVars>
          <dgm:chMax val="0"/>
          <dgm:bulletEnabled val="1"/>
        </dgm:presLayoutVars>
      </dgm:prSet>
      <dgm:spPr/>
    </dgm:pt>
    <dgm:pt modelId="{10B4BC90-3018-CE48-A3BB-73B29D2E29CF}" type="pres">
      <dgm:prSet presAssocID="{9E9EBFCE-C7EB-7042-BBB4-75F41935BC9B}" presName="childText" presStyleLbl="revTx" presStyleIdx="0" presStyleCnt="1">
        <dgm:presLayoutVars>
          <dgm:bulletEnabled val="1"/>
        </dgm:presLayoutVars>
      </dgm:prSet>
      <dgm:spPr/>
    </dgm:pt>
  </dgm:ptLst>
  <dgm:cxnLst>
    <dgm:cxn modelId="{460F723A-118A-054C-A8D0-24057AD80262}" type="presOf" srcId="{CDDD3710-9D1C-6847-AAB9-0DAB19EE3A21}" destId="{10B4BC90-3018-CE48-A3BB-73B29D2E29CF}" srcOrd="0" destOrd="0" presId="urn:microsoft.com/office/officeart/2005/8/layout/vList2"/>
    <dgm:cxn modelId="{7142BE7A-1F17-0A45-AED2-BFB9E8FB9323}" type="presOf" srcId="{9E9EBFCE-C7EB-7042-BBB4-75F41935BC9B}" destId="{2577D705-EFFB-3743-A450-2DF2E7AFC0C4}" srcOrd="0" destOrd="0" presId="urn:microsoft.com/office/officeart/2005/8/layout/vList2"/>
    <dgm:cxn modelId="{5F40168E-B342-FC43-9A55-3324481AD658}" srcId="{D3E8B541-8BFB-1743-AD79-B8284BA0D4C4}" destId="{9E9EBFCE-C7EB-7042-BBB4-75F41935BC9B}" srcOrd="0" destOrd="0" parTransId="{B8770150-FE6F-C740-B64A-8789A20EF167}" sibTransId="{9A89BE18-86DE-1A47-893D-BF76D4BA01F7}"/>
    <dgm:cxn modelId="{B5DC02C3-FD75-6648-86A7-5906439B8336}" srcId="{9E9EBFCE-C7EB-7042-BBB4-75F41935BC9B}" destId="{CDDD3710-9D1C-6847-AAB9-0DAB19EE3A21}" srcOrd="0" destOrd="0" parTransId="{C11F463A-92A1-554A-9DB9-CF457E60BD39}" sibTransId="{41D26842-65BA-AA4D-8573-8A90FA8174E3}"/>
    <dgm:cxn modelId="{CA7227F9-B45D-324B-8E0D-26F93BB960D9}" type="presOf" srcId="{D3E8B541-8BFB-1743-AD79-B8284BA0D4C4}" destId="{49A536BD-BFA6-5E43-911B-1CCFA273D6DB}" srcOrd="0" destOrd="0" presId="urn:microsoft.com/office/officeart/2005/8/layout/vList2"/>
    <dgm:cxn modelId="{A7D2C225-11B2-7747-8103-896F93E06E63}" type="presParOf" srcId="{49A536BD-BFA6-5E43-911B-1CCFA273D6DB}" destId="{2577D705-EFFB-3743-A450-2DF2E7AFC0C4}" srcOrd="0" destOrd="0" presId="urn:microsoft.com/office/officeart/2005/8/layout/vList2"/>
    <dgm:cxn modelId="{A4D0A136-9C1E-EA4B-B856-B348E891DD6E}" type="presParOf" srcId="{49A536BD-BFA6-5E43-911B-1CCFA273D6DB}" destId="{10B4BC90-3018-CE48-A3BB-73B29D2E29CF}"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D8746C-3923-0948-8D62-8F064F11C23B}"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979FCD50-D04B-D345-AF66-6A29B782A99A}">
      <dgm:prSet phldrT="[Text]"/>
      <dgm:spPr/>
      <dgm:t>
        <a:bodyPr/>
        <a:lstStyle/>
        <a:p>
          <a:r>
            <a:rPr lang="en-US" dirty="0"/>
            <a:t>Involves the provision of a limited set of goods difficult to supply through the market.</a:t>
          </a:r>
        </a:p>
      </dgm:t>
    </dgm:pt>
    <dgm:pt modelId="{7908AE13-F784-C048-ABB4-77AF858BDC01}" type="parTrans" cxnId="{9C03B5C6-281B-054C-968C-200EAFBD27E1}">
      <dgm:prSet/>
      <dgm:spPr/>
      <dgm:t>
        <a:bodyPr/>
        <a:lstStyle/>
        <a:p>
          <a:endParaRPr lang="en-US"/>
        </a:p>
      </dgm:t>
    </dgm:pt>
    <dgm:pt modelId="{81C5B48D-E657-8440-A551-E3E860A56CA0}" type="sibTrans" cxnId="{9C03B5C6-281B-054C-968C-200EAFBD27E1}">
      <dgm:prSet/>
      <dgm:spPr/>
      <dgm:t>
        <a:bodyPr/>
        <a:lstStyle/>
        <a:p>
          <a:endParaRPr lang="en-US"/>
        </a:p>
      </dgm:t>
    </dgm:pt>
    <dgm:pt modelId="{EC550403-E94E-BF44-B969-209E96CE422E}">
      <dgm:prSet phldrT="[Text]"/>
      <dgm:spPr/>
      <dgm:t>
        <a:bodyPr/>
        <a:lstStyle/>
        <a:p>
          <a:r>
            <a:rPr lang="en-US" dirty="0"/>
            <a:t>A stable monetary and financial environment is vital.</a:t>
          </a:r>
        </a:p>
      </dgm:t>
    </dgm:pt>
    <dgm:pt modelId="{AD5E568C-E19A-8F48-8EE0-7FAD527EEFF1}" type="parTrans" cxnId="{B74168A7-C688-964D-B466-D6F960F57F7C}">
      <dgm:prSet/>
      <dgm:spPr/>
      <dgm:t>
        <a:bodyPr/>
        <a:lstStyle/>
        <a:p>
          <a:endParaRPr lang="en-US"/>
        </a:p>
      </dgm:t>
    </dgm:pt>
    <dgm:pt modelId="{2BD09BC0-3C22-7E44-BC80-7ECD6F424B2A}" type="sibTrans" cxnId="{B74168A7-C688-964D-B466-D6F960F57F7C}">
      <dgm:prSet/>
      <dgm:spPr/>
      <dgm:t>
        <a:bodyPr/>
        <a:lstStyle/>
        <a:p>
          <a:endParaRPr lang="en-US"/>
        </a:p>
      </dgm:t>
    </dgm:pt>
    <dgm:pt modelId="{C370BBCB-9740-D34D-95DC-6BF13ACF8C5F}" type="pres">
      <dgm:prSet presAssocID="{B6D8746C-3923-0948-8D62-8F064F11C23B}" presName="linear" presStyleCnt="0">
        <dgm:presLayoutVars>
          <dgm:animLvl val="lvl"/>
          <dgm:resizeHandles val="exact"/>
        </dgm:presLayoutVars>
      </dgm:prSet>
      <dgm:spPr/>
    </dgm:pt>
    <dgm:pt modelId="{3E86B43C-12F8-FC4F-AF2D-236C0B8BDAD4}" type="pres">
      <dgm:prSet presAssocID="{979FCD50-D04B-D345-AF66-6A29B782A99A}" presName="parentText" presStyleLbl="node1" presStyleIdx="0" presStyleCnt="1">
        <dgm:presLayoutVars>
          <dgm:chMax val="0"/>
          <dgm:bulletEnabled val="1"/>
        </dgm:presLayoutVars>
      </dgm:prSet>
      <dgm:spPr/>
    </dgm:pt>
    <dgm:pt modelId="{A16B8FC1-C7C9-F94B-8F15-11DA18384041}" type="pres">
      <dgm:prSet presAssocID="{979FCD50-D04B-D345-AF66-6A29B782A99A}" presName="childText" presStyleLbl="revTx" presStyleIdx="0" presStyleCnt="1">
        <dgm:presLayoutVars>
          <dgm:bulletEnabled val="1"/>
        </dgm:presLayoutVars>
      </dgm:prSet>
      <dgm:spPr/>
    </dgm:pt>
  </dgm:ptLst>
  <dgm:cxnLst>
    <dgm:cxn modelId="{B74168A7-C688-964D-B466-D6F960F57F7C}" srcId="{979FCD50-D04B-D345-AF66-6A29B782A99A}" destId="{EC550403-E94E-BF44-B969-209E96CE422E}" srcOrd="0" destOrd="0" parTransId="{AD5E568C-E19A-8F48-8EE0-7FAD527EEFF1}" sibTransId="{2BD09BC0-3C22-7E44-BC80-7ECD6F424B2A}"/>
    <dgm:cxn modelId="{9C03B5C6-281B-054C-968C-200EAFBD27E1}" srcId="{B6D8746C-3923-0948-8D62-8F064F11C23B}" destId="{979FCD50-D04B-D345-AF66-6A29B782A99A}" srcOrd="0" destOrd="0" parTransId="{7908AE13-F784-C048-ABB4-77AF858BDC01}" sibTransId="{81C5B48D-E657-8440-A551-E3E860A56CA0}"/>
    <dgm:cxn modelId="{2BFD88E7-8406-5142-B3FB-DB556F6D90E2}" type="presOf" srcId="{EC550403-E94E-BF44-B969-209E96CE422E}" destId="{A16B8FC1-C7C9-F94B-8F15-11DA18384041}" srcOrd="0" destOrd="0" presId="urn:microsoft.com/office/officeart/2005/8/layout/vList2"/>
    <dgm:cxn modelId="{992989E9-AC25-F94F-AE8A-A60E0568E467}" type="presOf" srcId="{B6D8746C-3923-0948-8D62-8F064F11C23B}" destId="{C370BBCB-9740-D34D-95DC-6BF13ACF8C5F}" srcOrd="0" destOrd="0" presId="urn:microsoft.com/office/officeart/2005/8/layout/vList2"/>
    <dgm:cxn modelId="{1E7B01EA-42DF-F24F-BA18-44BF36886D07}" type="presOf" srcId="{979FCD50-D04B-D345-AF66-6A29B782A99A}" destId="{3E86B43C-12F8-FC4F-AF2D-236C0B8BDAD4}" srcOrd="0" destOrd="0" presId="urn:microsoft.com/office/officeart/2005/8/layout/vList2"/>
    <dgm:cxn modelId="{F41526EE-35B4-7144-99C7-B8FC67711689}" type="presParOf" srcId="{C370BBCB-9740-D34D-95DC-6BF13ACF8C5F}" destId="{3E86B43C-12F8-FC4F-AF2D-236C0B8BDAD4}" srcOrd="0" destOrd="0" presId="urn:microsoft.com/office/officeart/2005/8/layout/vList2"/>
    <dgm:cxn modelId="{363CE810-64E2-7C45-8016-B1CEA21966FA}" type="presParOf" srcId="{C370BBCB-9740-D34D-95DC-6BF13ACF8C5F}" destId="{A16B8FC1-C7C9-F94B-8F15-11DA1838404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From the standpoint of economic efficiency, which of the following make sense:</a:t>
          </a:r>
        </a:p>
        <a:p>
          <a:pPr marL="301752"/>
          <a:r>
            <a:rPr lang="en-US" sz="2400" dirty="0"/>
            <a:t>(a) Make the highest possible grade in your economics class.</a:t>
          </a:r>
        </a:p>
        <a:p>
          <a:pPr marL="301752"/>
          <a:r>
            <a:rPr lang="en-US" sz="2400" dirty="0"/>
            <a:t>(b) Eliminate all air and water pollution.</a:t>
          </a:r>
        </a:p>
        <a:p>
          <a:pPr marL="301752"/>
          <a:r>
            <a:rPr lang="en-US" sz="2400" dirty="0"/>
            <a:t>(c) Make airplanes fully secure against terrorist attacks.</a:t>
          </a:r>
        </a:p>
        <a:p>
          <a:pPr marL="301752"/>
          <a:r>
            <a:rPr lang="en-US" sz="2400" dirty="0"/>
            <a:t>(d) Make cars so safe there will never be another traffic fatality.</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1"/>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1"/>
      <dgm:spPr/>
    </dgm:pt>
    <dgm:pt modelId="{F90D3134-D7BC-4B28-85C9-FC158B7B1707}" type="pres">
      <dgm:prSet presAssocID="{E095EAFF-FC28-4DDB-A62D-294ABADF82D4}"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2. What is the distinction between the “protective” and “productive” functions of government?</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dgm:spPr/>
      <dgm:t>
        <a:bodyPr lIns="82296"/>
        <a:lstStyle/>
        <a:p>
          <a:pPr marL="0"/>
          <a:r>
            <a:rPr lang="en-US" dirty="0"/>
            <a:t>3. “If it’s worth doing, it’s worth doing to the best of your ability.” What is the economic explanation for why this statement is often said but rarely done?</a:t>
          </a:r>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ScaleY="93676"/>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2"/>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2" custScaleY="132440"/>
      <dgm:spPr/>
    </dgm:pt>
    <dgm:pt modelId="{B4949F2F-950A-E845-AA7E-40BA0DA57F0E}" type="pres">
      <dgm:prSet presAssocID="{B2BCAA95-7554-1144-A51D-D488B27442B3}"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94C5855E-3450-F045-A0BE-9BB63DF3CD94}" type="presOf" srcId="{B2BCAA95-7554-1144-A51D-D488B27442B3}" destId="{D3D1FA58-F26D-3D43-88B2-D11BF9BE302F}"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2D493AB-AD0F-3941-A822-CEAF82B986B6}"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B30E3817-33BF-9F49-A59F-369BB8D0A0F8}">
      <dgm:prSet phldrT="[Text]"/>
      <dgm:spPr/>
      <dgm:t>
        <a:bodyPr/>
        <a:lstStyle/>
        <a:p>
          <a:r>
            <a:rPr lang="en-US" dirty="0"/>
            <a:t>Four Reasons</a:t>
          </a:r>
        </a:p>
      </dgm:t>
    </dgm:pt>
    <dgm:pt modelId="{6303B9F3-3FA5-9042-B7C9-B269C55DFFD9}" type="parTrans" cxnId="{49C00813-F655-E248-929E-F2695F11B6C5}">
      <dgm:prSet/>
      <dgm:spPr/>
      <dgm:t>
        <a:bodyPr/>
        <a:lstStyle/>
        <a:p>
          <a:endParaRPr lang="en-US"/>
        </a:p>
      </dgm:t>
    </dgm:pt>
    <dgm:pt modelId="{F87ED3CD-2ACE-9346-8C07-3B0822A2F5CB}" type="sibTrans" cxnId="{49C00813-F655-E248-929E-F2695F11B6C5}">
      <dgm:prSet/>
      <dgm:spPr/>
      <dgm:t>
        <a:bodyPr/>
        <a:lstStyle/>
        <a:p>
          <a:endParaRPr lang="en-US"/>
        </a:p>
      </dgm:t>
    </dgm:pt>
    <dgm:pt modelId="{978960AA-6DE9-6E49-90BD-1E9683F8EC17}">
      <dgm:prSet phldrT="[Text]"/>
      <dgm:spPr/>
      <dgm:t>
        <a:bodyPr/>
        <a:lstStyle/>
        <a:p>
          <a:r>
            <a:rPr lang="en-US" dirty="0"/>
            <a:t>Lack of Competition</a:t>
          </a:r>
        </a:p>
      </dgm:t>
    </dgm:pt>
    <dgm:pt modelId="{DAD96009-E06B-B640-BB6F-032B62D0F0FA}" type="parTrans" cxnId="{6D504CAB-732D-0C4A-99F4-0A32ECE6DD80}">
      <dgm:prSet/>
      <dgm:spPr/>
      <dgm:t>
        <a:bodyPr/>
        <a:lstStyle/>
        <a:p>
          <a:endParaRPr lang="en-US"/>
        </a:p>
      </dgm:t>
    </dgm:pt>
    <dgm:pt modelId="{1B3D6914-6C6D-174A-80EF-7CB9FE1E1C04}" type="sibTrans" cxnId="{6D504CAB-732D-0C4A-99F4-0A32ECE6DD80}">
      <dgm:prSet/>
      <dgm:spPr/>
      <dgm:t>
        <a:bodyPr/>
        <a:lstStyle/>
        <a:p>
          <a:endParaRPr lang="en-US"/>
        </a:p>
      </dgm:t>
    </dgm:pt>
    <dgm:pt modelId="{3D1D94A5-312B-9049-86F2-1EEF8305C52B}">
      <dgm:prSet phldrT="[Text]"/>
      <dgm:spPr/>
      <dgm:t>
        <a:bodyPr/>
        <a:lstStyle/>
        <a:p>
          <a:r>
            <a:rPr lang="en-US" dirty="0"/>
            <a:t>“The principal justification for public policy intervention lies in the frequent and numerous shortcomings of market outcomes.”</a:t>
          </a:r>
        </a:p>
        <a:p>
          <a:r>
            <a:rPr lang="en-US" dirty="0"/>
            <a:t>		––Charles Wolf, Jr. senior economic advisor </a:t>
          </a:r>
        </a:p>
        <a:p>
          <a:r>
            <a:rPr lang="en-US" dirty="0"/>
            <a:t>		    at the RAND Corporation</a:t>
          </a:r>
        </a:p>
      </dgm:t>
    </dgm:pt>
    <dgm:pt modelId="{3A86AB7F-9DCF-FA4D-A80B-468D05450AD6}" type="parTrans" cxnId="{1BAAAD16-F15B-C94E-807F-C1779916C5D0}">
      <dgm:prSet/>
      <dgm:spPr/>
      <dgm:t>
        <a:bodyPr/>
        <a:lstStyle/>
        <a:p>
          <a:endParaRPr lang="en-US"/>
        </a:p>
      </dgm:t>
    </dgm:pt>
    <dgm:pt modelId="{177CCCA3-9D08-0F42-A9C1-7972048ED7E4}" type="sibTrans" cxnId="{1BAAAD16-F15B-C94E-807F-C1779916C5D0}">
      <dgm:prSet/>
      <dgm:spPr/>
      <dgm:t>
        <a:bodyPr/>
        <a:lstStyle/>
        <a:p>
          <a:endParaRPr lang="en-US"/>
        </a:p>
      </dgm:t>
    </dgm:pt>
    <dgm:pt modelId="{895EC219-3BE4-CB40-BE32-2732D36DEC65}">
      <dgm:prSet/>
      <dgm:spPr/>
      <dgm:t>
        <a:bodyPr/>
        <a:lstStyle/>
        <a:p>
          <a:r>
            <a:rPr lang="en-US"/>
            <a:t>Externalities</a:t>
          </a:r>
        </a:p>
      </dgm:t>
    </dgm:pt>
    <dgm:pt modelId="{C86E651E-3C67-8449-A96C-8A5A258CF071}" type="parTrans" cxnId="{53040F4F-FDBD-4640-8429-EFD172AD9743}">
      <dgm:prSet/>
      <dgm:spPr/>
      <dgm:t>
        <a:bodyPr/>
        <a:lstStyle/>
        <a:p>
          <a:endParaRPr lang="en-US"/>
        </a:p>
      </dgm:t>
    </dgm:pt>
    <dgm:pt modelId="{CD19BF7F-EBD2-7443-98BF-BE285F76F4D6}" type="sibTrans" cxnId="{53040F4F-FDBD-4640-8429-EFD172AD9743}">
      <dgm:prSet/>
      <dgm:spPr/>
      <dgm:t>
        <a:bodyPr/>
        <a:lstStyle/>
        <a:p>
          <a:endParaRPr lang="en-US"/>
        </a:p>
      </dgm:t>
    </dgm:pt>
    <dgm:pt modelId="{C28F6B43-DA5A-C946-BFAE-FDEC9A2065B4}">
      <dgm:prSet/>
      <dgm:spPr/>
      <dgm:t>
        <a:bodyPr/>
        <a:lstStyle/>
        <a:p>
          <a:r>
            <a:rPr lang="en-US"/>
            <a:t>Public Goods</a:t>
          </a:r>
        </a:p>
      </dgm:t>
    </dgm:pt>
    <dgm:pt modelId="{24FA312D-70A0-3041-B6FC-742B4504228A}" type="parTrans" cxnId="{B922CFE4-3710-FA4C-80DF-B5A229964F97}">
      <dgm:prSet/>
      <dgm:spPr/>
      <dgm:t>
        <a:bodyPr/>
        <a:lstStyle/>
        <a:p>
          <a:endParaRPr lang="en-US"/>
        </a:p>
      </dgm:t>
    </dgm:pt>
    <dgm:pt modelId="{E455B532-3A5A-4141-A651-D275CFEE1A6B}" type="sibTrans" cxnId="{B922CFE4-3710-FA4C-80DF-B5A229964F97}">
      <dgm:prSet/>
      <dgm:spPr/>
      <dgm:t>
        <a:bodyPr/>
        <a:lstStyle/>
        <a:p>
          <a:endParaRPr lang="en-US"/>
        </a:p>
      </dgm:t>
    </dgm:pt>
    <dgm:pt modelId="{C551ABDE-CAF0-E041-BF81-C0581E1779FD}">
      <dgm:prSet/>
      <dgm:spPr/>
      <dgm:t>
        <a:bodyPr/>
        <a:lstStyle/>
        <a:p>
          <a:r>
            <a:rPr lang="en-US" dirty="0"/>
            <a:t>Poor Information</a:t>
          </a:r>
        </a:p>
      </dgm:t>
    </dgm:pt>
    <dgm:pt modelId="{E6D675D0-F0EB-C147-AAE4-AC6380D13A7E}" type="parTrans" cxnId="{66A3E4CC-0774-CC4E-A093-73B9ADA2AB98}">
      <dgm:prSet/>
      <dgm:spPr/>
      <dgm:t>
        <a:bodyPr/>
        <a:lstStyle/>
        <a:p>
          <a:endParaRPr lang="en-US"/>
        </a:p>
      </dgm:t>
    </dgm:pt>
    <dgm:pt modelId="{70ED05CA-7FB3-3F40-A1EC-CA634E558FA7}" type="sibTrans" cxnId="{66A3E4CC-0774-CC4E-A093-73B9ADA2AB98}">
      <dgm:prSet/>
      <dgm:spPr/>
      <dgm:t>
        <a:bodyPr/>
        <a:lstStyle/>
        <a:p>
          <a:endParaRPr lang="en-US"/>
        </a:p>
      </dgm:t>
    </dgm:pt>
    <dgm:pt modelId="{FD7DB294-5EB3-614C-9A8B-7E170F6E7DB2}" type="pres">
      <dgm:prSet presAssocID="{52D493AB-AD0F-3941-A822-CEAF82B986B6}" presName="linear" presStyleCnt="0">
        <dgm:presLayoutVars>
          <dgm:animLvl val="lvl"/>
          <dgm:resizeHandles val="exact"/>
        </dgm:presLayoutVars>
      </dgm:prSet>
      <dgm:spPr/>
    </dgm:pt>
    <dgm:pt modelId="{DAC3CAB6-28C2-BB4E-A7D6-06C4A3A2F952}" type="pres">
      <dgm:prSet presAssocID="{B30E3817-33BF-9F49-A59F-369BB8D0A0F8}" presName="parentText" presStyleLbl="node1" presStyleIdx="0" presStyleCnt="2" custScaleY="27126">
        <dgm:presLayoutVars>
          <dgm:chMax val="0"/>
          <dgm:bulletEnabled val="1"/>
        </dgm:presLayoutVars>
      </dgm:prSet>
      <dgm:spPr/>
    </dgm:pt>
    <dgm:pt modelId="{06928389-08C8-1F4A-A593-4B72E40E5E32}" type="pres">
      <dgm:prSet presAssocID="{B30E3817-33BF-9F49-A59F-369BB8D0A0F8}" presName="childText" presStyleLbl="revTx" presStyleIdx="0" presStyleCnt="1">
        <dgm:presLayoutVars>
          <dgm:bulletEnabled val="1"/>
        </dgm:presLayoutVars>
      </dgm:prSet>
      <dgm:spPr/>
    </dgm:pt>
    <dgm:pt modelId="{D279073F-F0D0-CA44-9535-1B6DB509E493}" type="pres">
      <dgm:prSet presAssocID="{3D1D94A5-312B-9049-86F2-1EEF8305C52B}" presName="parentText" presStyleLbl="node1" presStyleIdx="1" presStyleCnt="2">
        <dgm:presLayoutVars>
          <dgm:chMax val="0"/>
          <dgm:bulletEnabled val="1"/>
        </dgm:presLayoutVars>
      </dgm:prSet>
      <dgm:spPr/>
    </dgm:pt>
  </dgm:ptLst>
  <dgm:cxnLst>
    <dgm:cxn modelId="{216BF60B-461C-DB47-95BD-5D6E3095EB62}" type="presOf" srcId="{C551ABDE-CAF0-E041-BF81-C0581E1779FD}" destId="{06928389-08C8-1F4A-A593-4B72E40E5E32}" srcOrd="0" destOrd="3" presId="urn:microsoft.com/office/officeart/2005/8/layout/vList2"/>
    <dgm:cxn modelId="{49C00813-F655-E248-929E-F2695F11B6C5}" srcId="{52D493AB-AD0F-3941-A822-CEAF82B986B6}" destId="{B30E3817-33BF-9F49-A59F-369BB8D0A0F8}" srcOrd="0" destOrd="0" parTransId="{6303B9F3-3FA5-9042-B7C9-B269C55DFFD9}" sibTransId="{F87ED3CD-2ACE-9346-8C07-3B0822A2F5CB}"/>
    <dgm:cxn modelId="{1BAAAD16-F15B-C94E-807F-C1779916C5D0}" srcId="{52D493AB-AD0F-3941-A822-CEAF82B986B6}" destId="{3D1D94A5-312B-9049-86F2-1EEF8305C52B}" srcOrd="1" destOrd="0" parTransId="{3A86AB7F-9DCF-FA4D-A80B-468D05450AD6}" sibTransId="{177CCCA3-9D08-0F42-A9C1-7972048ED7E4}"/>
    <dgm:cxn modelId="{9B5E5919-8C6B-424F-BA89-516A8BCFE463}" type="presOf" srcId="{3D1D94A5-312B-9049-86F2-1EEF8305C52B}" destId="{D279073F-F0D0-CA44-9535-1B6DB509E493}" srcOrd="0" destOrd="0" presId="urn:microsoft.com/office/officeart/2005/8/layout/vList2"/>
    <dgm:cxn modelId="{53040F4F-FDBD-4640-8429-EFD172AD9743}" srcId="{B30E3817-33BF-9F49-A59F-369BB8D0A0F8}" destId="{895EC219-3BE4-CB40-BE32-2732D36DEC65}" srcOrd="1" destOrd="0" parTransId="{C86E651E-3C67-8449-A96C-8A5A258CF071}" sibTransId="{CD19BF7F-EBD2-7443-98BF-BE285F76F4D6}"/>
    <dgm:cxn modelId="{3A8BA45F-E6B1-754F-9591-0D70470AA58B}" type="presOf" srcId="{52D493AB-AD0F-3941-A822-CEAF82B986B6}" destId="{FD7DB294-5EB3-614C-9A8B-7E170F6E7DB2}" srcOrd="0" destOrd="0" presId="urn:microsoft.com/office/officeart/2005/8/layout/vList2"/>
    <dgm:cxn modelId="{2AFFCB67-ECDB-3F4A-96CF-FCC7B04BB70C}" type="presOf" srcId="{895EC219-3BE4-CB40-BE32-2732D36DEC65}" destId="{06928389-08C8-1F4A-A593-4B72E40E5E32}" srcOrd="0" destOrd="1" presId="urn:microsoft.com/office/officeart/2005/8/layout/vList2"/>
    <dgm:cxn modelId="{6D504CAB-732D-0C4A-99F4-0A32ECE6DD80}" srcId="{B30E3817-33BF-9F49-A59F-369BB8D0A0F8}" destId="{978960AA-6DE9-6E49-90BD-1E9683F8EC17}" srcOrd="0" destOrd="0" parTransId="{DAD96009-E06B-B640-BB6F-032B62D0F0FA}" sibTransId="{1B3D6914-6C6D-174A-80EF-7CB9FE1E1C04}"/>
    <dgm:cxn modelId="{66A3E4CC-0774-CC4E-A093-73B9ADA2AB98}" srcId="{B30E3817-33BF-9F49-A59F-369BB8D0A0F8}" destId="{C551ABDE-CAF0-E041-BF81-C0581E1779FD}" srcOrd="3" destOrd="0" parTransId="{E6D675D0-F0EB-C147-AAE4-AC6380D13A7E}" sibTransId="{70ED05CA-7FB3-3F40-A1EC-CA634E558FA7}"/>
    <dgm:cxn modelId="{C4468FD3-F5B3-FE4C-95AA-E1661B48470B}" type="presOf" srcId="{C28F6B43-DA5A-C946-BFAE-FDEC9A2065B4}" destId="{06928389-08C8-1F4A-A593-4B72E40E5E32}" srcOrd="0" destOrd="2" presId="urn:microsoft.com/office/officeart/2005/8/layout/vList2"/>
    <dgm:cxn modelId="{691491D9-D970-5742-81E9-04CA294684E2}" type="presOf" srcId="{978960AA-6DE9-6E49-90BD-1E9683F8EC17}" destId="{06928389-08C8-1F4A-A593-4B72E40E5E32}" srcOrd="0" destOrd="0" presId="urn:microsoft.com/office/officeart/2005/8/layout/vList2"/>
    <dgm:cxn modelId="{B922CFE4-3710-FA4C-80DF-B5A229964F97}" srcId="{B30E3817-33BF-9F49-A59F-369BB8D0A0F8}" destId="{C28F6B43-DA5A-C946-BFAE-FDEC9A2065B4}" srcOrd="2" destOrd="0" parTransId="{24FA312D-70A0-3041-B6FC-742B4504228A}" sibTransId="{E455B532-3A5A-4141-A651-D275CFEE1A6B}"/>
    <dgm:cxn modelId="{BC3ADFF2-1976-F74C-81F9-9B962AE0732C}" type="presOf" srcId="{B30E3817-33BF-9F49-A59F-369BB8D0A0F8}" destId="{DAC3CAB6-28C2-BB4E-A7D6-06C4A3A2F952}" srcOrd="0" destOrd="0" presId="urn:microsoft.com/office/officeart/2005/8/layout/vList2"/>
    <dgm:cxn modelId="{BBA4C58D-D7B9-BB4A-A587-31BA36324411}" type="presParOf" srcId="{FD7DB294-5EB3-614C-9A8B-7E170F6E7DB2}" destId="{DAC3CAB6-28C2-BB4E-A7D6-06C4A3A2F952}" srcOrd="0" destOrd="0" presId="urn:microsoft.com/office/officeart/2005/8/layout/vList2"/>
    <dgm:cxn modelId="{9C8BD617-4FDB-5946-910D-D1DCA94A13C8}" type="presParOf" srcId="{FD7DB294-5EB3-614C-9A8B-7E170F6E7DB2}" destId="{06928389-08C8-1F4A-A593-4B72E40E5E32}" srcOrd="1" destOrd="0" presId="urn:microsoft.com/office/officeart/2005/8/layout/vList2"/>
    <dgm:cxn modelId="{217F4E3A-6C3A-844F-B3EE-EDDEDE967DEA}" type="presParOf" srcId="{FD7DB294-5EB3-614C-9A8B-7E170F6E7DB2}" destId="{D279073F-F0D0-CA44-9535-1B6DB509E49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DA2DA77-859F-CA42-B177-74E549D134C1}"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AC1EB4A3-DF23-2E41-A7BD-AB393ECB191C}">
      <dgm:prSet phldrT="[Text]"/>
      <dgm:spPr/>
      <dgm:t>
        <a:bodyPr/>
        <a:lstStyle/>
        <a:p>
          <a:r>
            <a:rPr lang="en-US" dirty="0"/>
            <a:t>When competition is absent:</a:t>
          </a:r>
        </a:p>
      </dgm:t>
    </dgm:pt>
    <dgm:pt modelId="{6849D91A-DF07-0C46-ACBE-74200B350315}" type="parTrans" cxnId="{76C896B6-13CD-6A49-9215-5E97229D2D19}">
      <dgm:prSet/>
      <dgm:spPr/>
      <dgm:t>
        <a:bodyPr/>
        <a:lstStyle/>
        <a:p>
          <a:endParaRPr lang="en-US"/>
        </a:p>
      </dgm:t>
    </dgm:pt>
    <dgm:pt modelId="{229F387E-391E-1A43-BAC5-4E4D24845E34}" type="sibTrans" cxnId="{76C896B6-13CD-6A49-9215-5E97229D2D19}">
      <dgm:prSet/>
      <dgm:spPr/>
      <dgm:t>
        <a:bodyPr/>
        <a:lstStyle/>
        <a:p>
          <a:endParaRPr lang="en-US"/>
        </a:p>
      </dgm:t>
    </dgm:pt>
    <dgm:pt modelId="{B30F555B-6DF3-C34F-8D7A-DE856538FA74}">
      <dgm:prSet phldrT="[Text]"/>
      <dgm:spPr/>
      <dgm:t>
        <a:bodyPr/>
        <a:lstStyle/>
        <a:p>
          <a:r>
            <a:rPr lang="en-US" dirty="0"/>
            <a:t>Sellers may gain by restricting output and raising price.</a:t>
          </a:r>
        </a:p>
      </dgm:t>
    </dgm:pt>
    <dgm:pt modelId="{BF9A1849-8780-E94A-A441-CB5AFA314641}" type="parTrans" cxnId="{97630405-EB06-B24E-AD62-57F4D95D216D}">
      <dgm:prSet/>
      <dgm:spPr/>
      <dgm:t>
        <a:bodyPr/>
        <a:lstStyle/>
        <a:p>
          <a:endParaRPr lang="en-US"/>
        </a:p>
      </dgm:t>
    </dgm:pt>
    <dgm:pt modelId="{17A82888-5ABF-2741-AE3D-0EF62FA6339F}" type="sibTrans" cxnId="{97630405-EB06-B24E-AD62-57F4D95D216D}">
      <dgm:prSet/>
      <dgm:spPr/>
      <dgm:t>
        <a:bodyPr/>
        <a:lstStyle/>
        <a:p>
          <a:endParaRPr lang="en-US"/>
        </a:p>
      </dgm:t>
    </dgm:pt>
    <dgm:pt modelId="{4AA99633-824A-8349-9988-ACBD9BA74ED4}">
      <dgm:prSet phldrT="[Text]"/>
      <dgm:spPr/>
      <dgm:t>
        <a:bodyPr/>
        <a:lstStyle/>
        <a:p>
          <a:r>
            <a:rPr lang="en-US" dirty="0"/>
            <a:t>Too few units will be produced.</a:t>
          </a:r>
        </a:p>
      </dgm:t>
    </dgm:pt>
    <dgm:pt modelId="{F7D1D40F-975A-BA45-8DA5-D2F0D826A250}" type="parTrans" cxnId="{40C1D509-BB2E-104D-813E-FBFBA88B2D9A}">
      <dgm:prSet/>
      <dgm:spPr/>
      <dgm:t>
        <a:bodyPr/>
        <a:lstStyle/>
        <a:p>
          <a:endParaRPr lang="en-US"/>
        </a:p>
      </dgm:t>
    </dgm:pt>
    <dgm:pt modelId="{CBAE7F17-42A1-D843-B7C0-F0A85CE6F6DE}" type="sibTrans" cxnId="{40C1D509-BB2E-104D-813E-FBFBA88B2D9A}">
      <dgm:prSet/>
      <dgm:spPr/>
      <dgm:t>
        <a:bodyPr/>
        <a:lstStyle/>
        <a:p>
          <a:endParaRPr lang="en-US"/>
        </a:p>
      </dgm:t>
    </dgm:pt>
    <dgm:pt modelId="{FE1A960C-D832-4D4A-94B0-319964782AE2}" type="pres">
      <dgm:prSet presAssocID="{ADA2DA77-859F-CA42-B177-74E549D134C1}" presName="linear" presStyleCnt="0">
        <dgm:presLayoutVars>
          <dgm:animLvl val="lvl"/>
          <dgm:resizeHandles val="exact"/>
        </dgm:presLayoutVars>
      </dgm:prSet>
      <dgm:spPr/>
    </dgm:pt>
    <dgm:pt modelId="{3D7ECD23-E98D-F84E-8D29-DFD8BFCD0A19}" type="pres">
      <dgm:prSet presAssocID="{AC1EB4A3-DF23-2E41-A7BD-AB393ECB191C}" presName="parentText" presStyleLbl="node1" presStyleIdx="0" presStyleCnt="1">
        <dgm:presLayoutVars>
          <dgm:chMax val="0"/>
          <dgm:bulletEnabled val="1"/>
        </dgm:presLayoutVars>
      </dgm:prSet>
      <dgm:spPr/>
    </dgm:pt>
    <dgm:pt modelId="{9C11BBA8-4826-AE4D-A77B-B951A17DFE44}" type="pres">
      <dgm:prSet presAssocID="{AC1EB4A3-DF23-2E41-A7BD-AB393ECB191C}" presName="childText" presStyleLbl="revTx" presStyleIdx="0" presStyleCnt="1">
        <dgm:presLayoutVars>
          <dgm:bulletEnabled val="1"/>
        </dgm:presLayoutVars>
      </dgm:prSet>
      <dgm:spPr/>
    </dgm:pt>
  </dgm:ptLst>
  <dgm:cxnLst>
    <dgm:cxn modelId="{97630405-EB06-B24E-AD62-57F4D95D216D}" srcId="{AC1EB4A3-DF23-2E41-A7BD-AB393ECB191C}" destId="{B30F555B-6DF3-C34F-8D7A-DE856538FA74}" srcOrd="0" destOrd="0" parTransId="{BF9A1849-8780-E94A-A441-CB5AFA314641}" sibTransId="{17A82888-5ABF-2741-AE3D-0EF62FA6339F}"/>
    <dgm:cxn modelId="{40C1D509-BB2E-104D-813E-FBFBA88B2D9A}" srcId="{AC1EB4A3-DF23-2E41-A7BD-AB393ECB191C}" destId="{4AA99633-824A-8349-9988-ACBD9BA74ED4}" srcOrd="1" destOrd="0" parTransId="{F7D1D40F-975A-BA45-8DA5-D2F0D826A250}" sibTransId="{CBAE7F17-42A1-D843-B7C0-F0A85CE6F6DE}"/>
    <dgm:cxn modelId="{206CC448-76FA-2441-99C4-538E4BB119C9}" type="presOf" srcId="{ADA2DA77-859F-CA42-B177-74E549D134C1}" destId="{FE1A960C-D832-4D4A-94B0-319964782AE2}" srcOrd="0" destOrd="0" presId="urn:microsoft.com/office/officeart/2005/8/layout/vList2"/>
    <dgm:cxn modelId="{F632B963-C2C4-324A-B654-E31757B895A5}" type="presOf" srcId="{4AA99633-824A-8349-9988-ACBD9BA74ED4}" destId="{9C11BBA8-4826-AE4D-A77B-B951A17DFE44}" srcOrd="0" destOrd="1" presId="urn:microsoft.com/office/officeart/2005/8/layout/vList2"/>
    <dgm:cxn modelId="{90E4D381-F7E6-6042-82EA-FDEA93EAA9E9}" type="presOf" srcId="{AC1EB4A3-DF23-2E41-A7BD-AB393ECB191C}" destId="{3D7ECD23-E98D-F84E-8D29-DFD8BFCD0A19}" srcOrd="0" destOrd="0" presId="urn:microsoft.com/office/officeart/2005/8/layout/vList2"/>
    <dgm:cxn modelId="{76C896B6-13CD-6A49-9215-5E97229D2D19}" srcId="{ADA2DA77-859F-CA42-B177-74E549D134C1}" destId="{AC1EB4A3-DF23-2E41-A7BD-AB393ECB191C}" srcOrd="0" destOrd="0" parTransId="{6849D91A-DF07-0C46-ACBE-74200B350315}" sibTransId="{229F387E-391E-1A43-BAC5-4E4D24845E34}"/>
    <dgm:cxn modelId="{9FBBD4BE-6883-6346-852D-E5247B4505B4}" type="presOf" srcId="{B30F555B-6DF3-C34F-8D7A-DE856538FA74}" destId="{9C11BBA8-4826-AE4D-A77B-B951A17DFE44}" srcOrd="0" destOrd="0" presId="urn:microsoft.com/office/officeart/2005/8/layout/vList2"/>
    <dgm:cxn modelId="{5CC62420-EB87-3044-B20A-BBF4C5D12EA4}" type="presParOf" srcId="{FE1A960C-D832-4D4A-94B0-319964782AE2}" destId="{3D7ECD23-E98D-F84E-8D29-DFD8BFCD0A19}" srcOrd="0" destOrd="0" presId="urn:microsoft.com/office/officeart/2005/8/layout/vList2"/>
    <dgm:cxn modelId="{A804F656-2D53-B249-B6DE-11F94EF13FDD}" type="presParOf" srcId="{FE1A960C-D832-4D4A-94B0-319964782AE2}" destId="{9C11BBA8-4826-AE4D-A77B-B951A17DFE4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4A3418C-7E9D-634F-836B-8BDD2CDEA01B}"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DB059DB9-BF4C-7F4B-864C-249B710B1531}">
      <dgm:prSet phldrT="[Text]"/>
      <dgm:spPr/>
      <dgm:t>
        <a:bodyPr/>
        <a:lstStyle/>
        <a:p>
          <a:r>
            <a:rPr lang="en-US" dirty="0"/>
            <a:t>Externalities exist when the market fails to register fully costs and benefits.</a:t>
          </a:r>
        </a:p>
      </dgm:t>
    </dgm:pt>
    <dgm:pt modelId="{B4C95AAB-93FE-C841-927D-DD326B42A3D2}" type="parTrans" cxnId="{49DE28F6-BDF0-8641-B031-D74DFE1EB507}">
      <dgm:prSet/>
      <dgm:spPr/>
      <dgm:t>
        <a:bodyPr/>
        <a:lstStyle/>
        <a:p>
          <a:endParaRPr lang="en-US"/>
        </a:p>
      </dgm:t>
    </dgm:pt>
    <dgm:pt modelId="{D3C8542D-FE80-2341-BD01-5D781333DC55}" type="sibTrans" cxnId="{49DE28F6-BDF0-8641-B031-D74DFE1EB507}">
      <dgm:prSet/>
      <dgm:spPr/>
      <dgm:t>
        <a:bodyPr/>
        <a:lstStyle/>
        <a:p>
          <a:endParaRPr lang="en-US"/>
        </a:p>
      </dgm:t>
    </dgm:pt>
    <dgm:pt modelId="{7B02938B-CACB-F84A-A603-B1FD8826B2D9}">
      <dgm:prSet phldrT="[Text]"/>
      <dgm:spPr/>
      <dgm:t>
        <a:bodyPr/>
        <a:lstStyle/>
        <a:p>
          <a:r>
            <a:rPr lang="en-US" b="1" dirty="0"/>
            <a:t>External costs:</a:t>
          </a:r>
        </a:p>
      </dgm:t>
    </dgm:pt>
    <dgm:pt modelId="{D2718558-8BB4-A048-8D89-257771EC8F30}" type="parTrans" cxnId="{F094AA97-F9CB-B741-B5E7-C9CC5F411F90}">
      <dgm:prSet/>
      <dgm:spPr/>
      <dgm:t>
        <a:bodyPr/>
        <a:lstStyle/>
        <a:p>
          <a:endParaRPr lang="en-US"/>
        </a:p>
      </dgm:t>
    </dgm:pt>
    <dgm:pt modelId="{355AB942-7E55-DE4D-A6FD-D1E111208602}" type="sibTrans" cxnId="{F094AA97-F9CB-B741-B5E7-C9CC5F411F90}">
      <dgm:prSet/>
      <dgm:spPr/>
      <dgm:t>
        <a:bodyPr/>
        <a:lstStyle/>
        <a:p>
          <a:endParaRPr lang="en-US"/>
        </a:p>
      </dgm:t>
    </dgm:pt>
    <dgm:pt modelId="{67F0507C-4DA4-4C42-A381-72DC65CE8FFF}">
      <dgm:prSet phldrT="[Text]"/>
      <dgm:spPr/>
      <dgm:t>
        <a:bodyPr/>
        <a:lstStyle/>
        <a:p>
          <a:r>
            <a:rPr lang="en-US" dirty="0"/>
            <a:t>Present when the actions of individuals, group, or firms harm the property of others without their consent.</a:t>
          </a:r>
        </a:p>
      </dgm:t>
    </dgm:pt>
    <dgm:pt modelId="{B4730A5D-43EC-AC40-882E-F9915454818C}" type="parTrans" cxnId="{B5EBFA94-E01A-0349-AFF2-641B5C3802CE}">
      <dgm:prSet/>
      <dgm:spPr/>
      <dgm:t>
        <a:bodyPr/>
        <a:lstStyle/>
        <a:p>
          <a:endParaRPr lang="en-US"/>
        </a:p>
      </dgm:t>
    </dgm:pt>
    <dgm:pt modelId="{C4FE9D46-C31B-5F4E-A1D2-EA05824B478D}" type="sibTrans" cxnId="{B5EBFA94-E01A-0349-AFF2-641B5C3802CE}">
      <dgm:prSet/>
      <dgm:spPr/>
      <dgm:t>
        <a:bodyPr/>
        <a:lstStyle/>
        <a:p>
          <a:endParaRPr lang="en-US"/>
        </a:p>
      </dgm:t>
    </dgm:pt>
    <dgm:pt modelId="{AC2CC3F6-C981-C944-80B3-677B72F9C8C7}">
      <dgm:prSet/>
      <dgm:spPr/>
      <dgm:t>
        <a:bodyPr/>
        <a:lstStyle/>
        <a:p>
          <a:r>
            <a:rPr lang="en-US" b="1" dirty="0"/>
            <a:t>External benefits:</a:t>
          </a:r>
        </a:p>
      </dgm:t>
    </dgm:pt>
    <dgm:pt modelId="{FC533785-E709-794C-9586-0C3963A797C3}" type="parTrans" cxnId="{5326E76C-75EC-7A43-9500-3A07624A94AD}">
      <dgm:prSet/>
      <dgm:spPr/>
      <dgm:t>
        <a:bodyPr/>
        <a:lstStyle/>
        <a:p>
          <a:endParaRPr lang="en-US"/>
        </a:p>
      </dgm:t>
    </dgm:pt>
    <dgm:pt modelId="{510868A5-7B25-5D4B-9CB1-619ED28B41C6}" type="sibTrans" cxnId="{5326E76C-75EC-7A43-9500-3A07624A94AD}">
      <dgm:prSet/>
      <dgm:spPr/>
      <dgm:t>
        <a:bodyPr/>
        <a:lstStyle/>
        <a:p>
          <a:endParaRPr lang="en-US"/>
        </a:p>
      </dgm:t>
    </dgm:pt>
    <dgm:pt modelId="{6BDDE399-3118-2246-A8BD-2CC0DDC166EB}">
      <dgm:prSet/>
      <dgm:spPr/>
      <dgm:t>
        <a:bodyPr/>
        <a:lstStyle/>
        <a:p>
          <a:r>
            <a:rPr lang="en-US" dirty="0"/>
            <a:t>Present when the actions of individuals, groups, or firms generate benefits for nonparticipating parties.</a:t>
          </a:r>
        </a:p>
      </dgm:t>
    </dgm:pt>
    <dgm:pt modelId="{F6EAF2D2-A2D2-654C-BAE8-7C0D21CBF1D5}" type="parTrans" cxnId="{75EC8703-1BE7-0242-A079-8D16BB7D7A1E}">
      <dgm:prSet/>
      <dgm:spPr/>
      <dgm:t>
        <a:bodyPr/>
        <a:lstStyle/>
        <a:p>
          <a:endParaRPr lang="en-US"/>
        </a:p>
      </dgm:t>
    </dgm:pt>
    <dgm:pt modelId="{B228460F-4B5C-CD4B-BDC6-E198D1335730}" type="sibTrans" cxnId="{75EC8703-1BE7-0242-A079-8D16BB7D7A1E}">
      <dgm:prSet/>
      <dgm:spPr/>
      <dgm:t>
        <a:bodyPr/>
        <a:lstStyle/>
        <a:p>
          <a:endParaRPr lang="en-US"/>
        </a:p>
      </dgm:t>
    </dgm:pt>
    <dgm:pt modelId="{A740CACE-197F-1F4A-9D94-F7794E3B01C6}">
      <dgm:prSet phldrT="[Text]"/>
      <dgm:spPr/>
      <dgm:t>
        <a:bodyPr/>
        <a:lstStyle/>
        <a:p>
          <a:r>
            <a:rPr lang="en-US" dirty="0"/>
            <a:t>The problem arises because property rights are imperfectly defined and/or enforced.</a:t>
          </a:r>
        </a:p>
      </dgm:t>
    </dgm:pt>
    <dgm:pt modelId="{C5A2C88D-B598-FF4B-AA61-FA07114F31C9}" type="parTrans" cxnId="{553E9A65-19C9-6846-A426-EDC101D5F2E6}">
      <dgm:prSet/>
      <dgm:spPr/>
      <dgm:t>
        <a:bodyPr/>
        <a:lstStyle/>
        <a:p>
          <a:endParaRPr lang="en-US"/>
        </a:p>
      </dgm:t>
    </dgm:pt>
    <dgm:pt modelId="{C02DF904-EF32-7645-8D2A-8A2E44969305}" type="sibTrans" cxnId="{553E9A65-19C9-6846-A426-EDC101D5F2E6}">
      <dgm:prSet/>
      <dgm:spPr/>
      <dgm:t>
        <a:bodyPr/>
        <a:lstStyle/>
        <a:p>
          <a:endParaRPr lang="en-US"/>
        </a:p>
      </dgm:t>
    </dgm:pt>
    <dgm:pt modelId="{F674F385-5C17-7F47-A3E4-BFE4395546DD}" type="pres">
      <dgm:prSet presAssocID="{54A3418C-7E9D-634F-836B-8BDD2CDEA01B}" presName="linear" presStyleCnt="0">
        <dgm:presLayoutVars>
          <dgm:animLvl val="lvl"/>
          <dgm:resizeHandles val="exact"/>
        </dgm:presLayoutVars>
      </dgm:prSet>
      <dgm:spPr/>
    </dgm:pt>
    <dgm:pt modelId="{F66C1BC3-3793-2040-9BE7-116852D2FDD4}" type="pres">
      <dgm:prSet presAssocID="{DB059DB9-BF4C-7F4B-864C-249B710B1531}" presName="parentText" presStyleLbl="node1" presStyleIdx="0" presStyleCnt="3">
        <dgm:presLayoutVars>
          <dgm:chMax val="0"/>
          <dgm:bulletEnabled val="1"/>
        </dgm:presLayoutVars>
      </dgm:prSet>
      <dgm:spPr/>
    </dgm:pt>
    <dgm:pt modelId="{94F0663E-232A-A74E-8CEF-F2634002B7F6}" type="pres">
      <dgm:prSet presAssocID="{D3C8542D-FE80-2341-BD01-5D781333DC55}" presName="spacer" presStyleCnt="0"/>
      <dgm:spPr/>
    </dgm:pt>
    <dgm:pt modelId="{B9F4C67A-7B4D-3C4B-A92B-C223230B3B6D}" type="pres">
      <dgm:prSet presAssocID="{7B02938B-CACB-F84A-A603-B1FD8826B2D9}" presName="parentText" presStyleLbl="node1" presStyleIdx="1" presStyleCnt="3">
        <dgm:presLayoutVars>
          <dgm:chMax val="0"/>
          <dgm:bulletEnabled val="1"/>
        </dgm:presLayoutVars>
      </dgm:prSet>
      <dgm:spPr/>
    </dgm:pt>
    <dgm:pt modelId="{739D3399-1285-1746-B188-EBFA76CC7D92}" type="pres">
      <dgm:prSet presAssocID="{7B02938B-CACB-F84A-A603-B1FD8826B2D9}" presName="childText" presStyleLbl="revTx" presStyleIdx="0" presStyleCnt="2">
        <dgm:presLayoutVars>
          <dgm:bulletEnabled val="1"/>
        </dgm:presLayoutVars>
      </dgm:prSet>
      <dgm:spPr/>
    </dgm:pt>
    <dgm:pt modelId="{737C7974-2B37-F44B-A5B6-8883A0BAE9FE}" type="pres">
      <dgm:prSet presAssocID="{AC2CC3F6-C981-C944-80B3-677B72F9C8C7}" presName="parentText" presStyleLbl="node1" presStyleIdx="2" presStyleCnt="3">
        <dgm:presLayoutVars>
          <dgm:chMax val="0"/>
          <dgm:bulletEnabled val="1"/>
        </dgm:presLayoutVars>
      </dgm:prSet>
      <dgm:spPr/>
    </dgm:pt>
    <dgm:pt modelId="{2C82DD9E-DFB2-434F-9035-A6A204F5156A}" type="pres">
      <dgm:prSet presAssocID="{AC2CC3F6-C981-C944-80B3-677B72F9C8C7}" presName="childText" presStyleLbl="revTx" presStyleIdx="1" presStyleCnt="2">
        <dgm:presLayoutVars>
          <dgm:bulletEnabled val="1"/>
        </dgm:presLayoutVars>
      </dgm:prSet>
      <dgm:spPr/>
    </dgm:pt>
  </dgm:ptLst>
  <dgm:cxnLst>
    <dgm:cxn modelId="{75EC8703-1BE7-0242-A079-8D16BB7D7A1E}" srcId="{AC2CC3F6-C981-C944-80B3-677B72F9C8C7}" destId="{6BDDE399-3118-2246-A8BD-2CC0DDC166EB}" srcOrd="0" destOrd="0" parTransId="{F6EAF2D2-A2D2-654C-BAE8-7C0D21CBF1D5}" sibTransId="{B228460F-4B5C-CD4B-BDC6-E198D1335730}"/>
    <dgm:cxn modelId="{4322200C-1CB9-1747-B833-7849C903F2EB}" type="presOf" srcId="{67F0507C-4DA4-4C42-A381-72DC65CE8FFF}" destId="{739D3399-1285-1746-B188-EBFA76CC7D92}" srcOrd="0" destOrd="0" presId="urn:microsoft.com/office/officeart/2005/8/layout/vList2"/>
    <dgm:cxn modelId="{936DD52A-934F-0A40-893D-64CF7C8C4259}" type="presOf" srcId="{7B02938B-CACB-F84A-A603-B1FD8826B2D9}" destId="{B9F4C67A-7B4D-3C4B-A92B-C223230B3B6D}" srcOrd="0" destOrd="0" presId="urn:microsoft.com/office/officeart/2005/8/layout/vList2"/>
    <dgm:cxn modelId="{8A64733A-5A6C-E04C-8DF9-68B30284E996}" type="presOf" srcId="{DB059DB9-BF4C-7F4B-864C-249B710B1531}" destId="{F66C1BC3-3793-2040-9BE7-116852D2FDD4}" srcOrd="0" destOrd="0" presId="urn:microsoft.com/office/officeart/2005/8/layout/vList2"/>
    <dgm:cxn modelId="{553E9A65-19C9-6846-A426-EDC101D5F2E6}" srcId="{7B02938B-CACB-F84A-A603-B1FD8826B2D9}" destId="{A740CACE-197F-1F4A-9D94-F7794E3B01C6}" srcOrd="1" destOrd="0" parTransId="{C5A2C88D-B598-FF4B-AA61-FA07114F31C9}" sibTransId="{C02DF904-EF32-7645-8D2A-8A2E44969305}"/>
    <dgm:cxn modelId="{5326E76C-75EC-7A43-9500-3A07624A94AD}" srcId="{54A3418C-7E9D-634F-836B-8BDD2CDEA01B}" destId="{AC2CC3F6-C981-C944-80B3-677B72F9C8C7}" srcOrd="2" destOrd="0" parTransId="{FC533785-E709-794C-9586-0C3963A797C3}" sibTransId="{510868A5-7B25-5D4B-9CB1-619ED28B41C6}"/>
    <dgm:cxn modelId="{21692677-3CC1-A24E-B1BD-758A0E8BD5D9}" type="presOf" srcId="{AC2CC3F6-C981-C944-80B3-677B72F9C8C7}" destId="{737C7974-2B37-F44B-A5B6-8883A0BAE9FE}" srcOrd="0" destOrd="0" presId="urn:microsoft.com/office/officeart/2005/8/layout/vList2"/>
    <dgm:cxn modelId="{A88A4088-462E-E74F-AC17-7A5FB4BF6169}" type="presOf" srcId="{A740CACE-197F-1F4A-9D94-F7794E3B01C6}" destId="{739D3399-1285-1746-B188-EBFA76CC7D92}" srcOrd="0" destOrd="1" presId="urn:microsoft.com/office/officeart/2005/8/layout/vList2"/>
    <dgm:cxn modelId="{B5EBFA94-E01A-0349-AFF2-641B5C3802CE}" srcId="{7B02938B-CACB-F84A-A603-B1FD8826B2D9}" destId="{67F0507C-4DA4-4C42-A381-72DC65CE8FFF}" srcOrd="0" destOrd="0" parTransId="{B4730A5D-43EC-AC40-882E-F9915454818C}" sibTransId="{C4FE9D46-C31B-5F4E-A1D2-EA05824B478D}"/>
    <dgm:cxn modelId="{F094AA97-F9CB-B741-B5E7-C9CC5F411F90}" srcId="{54A3418C-7E9D-634F-836B-8BDD2CDEA01B}" destId="{7B02938B-CACB-F84A-A603-B1FD8826B2D9}" srcOrd="1" destOrd="0" parTransId="{D2718558-8BB4-A048-8D89-257771EC8F30}" sibTransId="{355AB942-7E55-DE4D-A6FD-D1E111208602}"/>
    <dgm:cxn modelId="{9DAC8DA0-EC37-7145-9C5C-AC94249F5ED5}" type="presOf" srcId="{54A3418C-7E9D-634F-836B-8BDD2CDEA01B}" destId="{F674F385-5C17-7F47-A3E4-BFE4395546DD}" srcOrd="0" destOrd="0" presId="urn:microsoft.com/office/officeart/2005/8/layout/vList2"/>
    <dgm:cxn modelId="{1BD95EA2-83AC-124C-AAA3-60DF115A3125}" type="presOf" srcId="{6BDDE399-3118-2246-A8BD-2CC0DDC166EB}" destId="{2C82DD9E-DFB2-434F-9035-A6A204F5156A}" srcOrd="0" destOrd="0" presId="urn:microsoft.com/office/officeart/2005/8/layout/vList2"/>
    <dgm:cxn modelId="{49DE28F6-BDF0-8641-B031-D74DFE1EB507}" srcId="{54A3418C-7E9D-634F-836B-8BDD2CDEA01B}" destId="{DB059DB9-BF4C-7F4B-864C-249B710B1531}" srcOrd="0" destOrd="0" parTransId="{B4C95AAB-93FE-C841-927D-DD326B42A3D2}" sibTransId="{D3C8542D-FE80-2341-BD01-5D781333DC55}"/>
    <dgm:cxn modelId="{1908705D-947B-F247-8D12-0DB85EC126BD}" type="presParOf" srcId="{F674F385-5C17-7F47-A3E4-BFE4395546DD}" destId="{F66C1BC3-3793-2040-9BE7-116852D2FDD4}" srcOrd="0" destOrd="0" presId="urn:microsoft.com/office/officeart/2005/8/layout/vList2"/>
    <dgm:cxn modelId="{0D511CC0-9E60-4842-85B0-237C9E07379C}" type="presParOf" srcId="{F674F385-5C17-7F47-A3E4-BFE4395546DD}" destId="{94F0663E-232A-A74E-8CEF-F2634002B7F6}" srcOrd="1" destOrd="0" presId="urn:microsoft.com/office/officeart/2005/8/layout/vList2"/>
    <dgm:cxn modelId="{B0A210BD-41B5-B741-94B8-EB58FA7C956E}" type="presParOf" srcId="{F674F385-5C17-7F47-A3E4-BFE4395546DD}" destId="{B9F4C67A-7B4D-3C4B-A92B-C223230B3B6D}" srcOrd="2" destOrd="0" presId="urn:microsoft.com/office/officeart/2005/8/layout/vList2"/>
    <dgm:cxn modelId="{C0D97870-8F3B-0743-90A4-CD31637ADCC6}" type="presParOf" srcId="{F674F385-5C17-7F47-A3E4-BFE4395546DD}" destId="{739D3399-1285-1746-B188-EBFA76CC7D92}" srcOrd="3" destOrd="0" presId="urn:microsoft.com/office/officeart/2005/8/layout/vList2"/>
    <dgm:cxn modelId="{6EF72E5B-FC9C-FF44-9A5D-56D6E4B1B9C3}" type="presParOf" srcId="{F674F385-5C17-7F47-A3E4-BFE4395546DD}" destId="{737C7974-2B37-F44B-A5B6-8883A0BAE9FE}" srcOrd="4" destOrd="0" presId="urn:microsoft.com/office/officeart/2005/8/layout/vList2"/>
    <dgm:cxn modelId="{BF7FC699-C095-B14D-BF7B-D62C4628B85E}" type="presParOf" srcId="{F674F385-5C17-7F47-A3E4-BFE4395546DD}" destId="{2C82DD9E-DFB2-434F-9035-A6A204F5156A}" srcOrd="5"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8077177-C8DA-254B-BB7E-368025D8004F}"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US"/>
        </a:p>
      </dgm:t>
    </dgm:pt>
    <dgm:pt modelId="{70CBB742-6B3A-1041-97D0-68F152F5F3D3}">
      <dgm:prSet phldrT="[Text]"/>
      <dgm:spPr/>
      <dgm:t>
        <a:bodyPr/>
        <a:lstStyle/>
        <a:p>
          <a:r>
            <a:rPr lang="en-US" dirty="0"/>
            <a:t>• In 2009, Elinor Ostrom became the first woman to earn the Nobel Prize in Economics, an award she shared with Oliver Williamson. She was awarded the Nobel Prize for her research on the “tragedy of the commons”—the idea that when a resource is owned in common it will be overused because each person has an incentive to use it before others do.</a:t>
          </a:r>
        </a:p>
        <a:p>
          <a:r>
            <a:rPr lang="en-US" dirty="0"/>
            <a:t>• Ostrom’s research found that community management and rulemaking was often superior to top-down central planning by governmental authorities. Her work provides insight on how cooperative arrangements can sometime lead to efficient solutions even when a resource is owned in common.</a:t>
          </a:r>
        </a:p>
      </dgm:t>
    </dgm:pt>
    <dgm:pt modelId="{074B171E-3237-974C-A94A-CFA9C3A07DF0}" type="parTrans" cxnId="{930D5BF8-7E19-7547-81FB-353C3FE5FBFC}">
      <dgm:prSet/>
      <dgm:spPr/>
      <dgm:t>
        <a:bodyPr/>
        <a:lstStyle/>
        <a:p>
          <a:endParaRPr lang="en-US"/>
        </a:p>
      </dgm:t>
    </dgm:pt>
    <dgm:pt modelId="{271CF878-EF33-7545-B287-F92CE00EDA87}" type="sibTrans" cxnId="{930D5BF8-7E19-7547-81FB-353C3FE5FBFC}">
      <dgm:prSet/>
      <dgm:spPr/>
      <dgm:t>
        <a:bodyPr/>
        <a:lstStyle/>
        <a:p>
          <a:endParaRPr lang="en-US"/>
        </a:p>
      </dgm:t>
    </dgm:pt>
    <dgm:pt modelId="{FBA23E6D-0B39-3C40-BD40-6FE2D9A01F12}" type="pres">
      <dgm:prSet presAssocID="{28077177-C8DA-254B-BB7E-368025D8004F}" presName="vert0" presStyleCnt="0">
        <dgm:presLayoutVars>
          <dgm:dir/>
          <dgm:animOne val="branch"/>
          <dgm:animLvl val="lvl"/>
        </dgm:presLayoutVars>
      </dgm:prSet>
      <dgm:spPr/>
    </dgm:pt>
    <dgm:pt modelId="{F82FAF5C-A4E3-3E49-AE51-B374416E01C0}" type="pres">
      <dgm:prSet presAssocID="{70CBB742-6B3A-1041-97D0-68F152F5F3D3}" presName="thickLine" presStyleLbl="alignNode1" presStyleIdx="0" presStyleCnt="1"/>
      <dgm:spPr/>
    </dgm:pt>
    <dgm:pt modelId="{03A4E282-4BEC-0940-8E03-F03BE8F0A4ED}" type="pres">
      <dgm:prSet presAssocID="{70CBB742-6B3A-1041-97D0-68F152F5F3D3}" presName="horz1" presStyleCnt="0"/>
      <dgm:spPr/>
    </dgm:pt>
    <dgm:pt modelId="{3C5943EA-BE6F-1045-83D3-03B9137578C9}" type="pres">
      <dgm:prSet presAssocID="{70CBB742-6B3A-1041-97D0-68F152F5F3D3}" presName="tx1" presStyleLbl="revTx" presStyleIdx="0" presStyleCnt="1"/>
      <dgm:spPr/>
    </dgm:pt>
    <dgm:pt modelId="{C6BA6227-BF5E-BE46-8FE2-8580C4BABCD9}" type="pres">
      <dgm:prSet presAssocID="{70CBB742-6B3A-1041-97D0-68F152F5F3D3}" presName="vert1" presStyleCnt="0"/>
      <dgm:spPr/>
    </dgm:pt>
  </dgm:ptLst>
  <dgm:cxnLst>
    <dgm:cxn modelId="{47D12F53-9764-BC4D-87ED-E8D0A8FF3DF5}" type="presOf" srcId="{28077177-C8DA-254B-BB7E-368025D8004F}" destId="{FBA23E6D-0B39-3C40-BD40-6FE2D9A01F12}" srcOrd="0" destOrd="0" presId="urn:microsoft.com/office/officeart/2008/layout/LinedList"/>
    <dgm:cxn modelId="{3248A5CE-FE47-BC48-B1B5-9F1E8040EAB6}" type="presOf" srcId="{70CBB742-6B3A-1041-97D0-68F152F5F3D3}" destId="{3C5943EA-BE6F-1045-83D3-03B9137578C9}" srcOrd="0" destOrd="0" presId="urn:microsoft.com/office/officeart/2008/layout/LinedList"/>
    <dgm:cxn modelId="{930D5BF8-7E19-7547-81FB-353C3FE5FBFC}" srcId="{28077177-C8DA-254B-BB7E-368025D8004F}" destId="{70CBB742-6B3A-1041-97D0-68F152F5F3D3}" srcOrd="0" destOrd="0" parTransId="{074B171E-3237-974C-A94A-CFA9C3A07DF0}" sibTransId="{271CF878-EF33-7545-B287-F92CE00EDA87}"/>
    <dgm:cxn modelId="{9427F851-A540-0F48-B3D4-A2E8606663CE}" type="presParOf" srcId="{FBA23E6D-0B39-3C40-BD40-6FE2D9A01F12}" destId="{F82FAF5C-A4E3-3E49-AE51-B374416E01C0}" srcOrd="0" destOrd="0" presId="urn:microsoft.com/office/officeart/2008/layout/LinedList"/>
    <dgm:cxn modelId="{AFFA52F4-FADB-AA4C-8A97-75466E59D6E2}" type="presParOf" srcId="{FBA23E6D-0B39-3C40-BD40-6FE2D9A01F12}" destId="{03A4E282-4BEC-0940-8E03-F03BE8F0A4ED}" srcOrd="1" destOrd="0" presId="urn:microsoft.com/office/officeart/2008/layout/LinedList"/>
    <dgm:cxn modelId="{612FA8E4-0822-BA4D-9A42-501ACCB49022}" type="presParOf" srcId="{03A4E282-4BEC-0940-8E03-F03BE8F0A4ED}" destId="{3C5943EA-BE6F-1045-83D3-03B9137578C9}" srcOrd="0" destOrd="0" presId="urn:microsoft.com/office/officeart/2008/layout/LinedList"/>
    <dgm:cxn modelId="{91E653F0-B3C3-4849-B9E2-180DE5B728DD}" type="presParOf" srcId="{03A4E282-4BEC-0940-8E03-F03BE8F0A4ED}" destId="{C6BA6227-BF5E-BE46-8FE2-8580C4BABC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EA0D76B-54BB-554B-8202-F03EF033D2CE}"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31FDAC65-1E6A-3345-980B-613241810AC3}">
      <dgm:prSet phldrT="[Text]"/>
      <dgm:spPr/>
      <dgm:t>
        <a:bodyPr/>
        <a:lstStyle/>
        <a:p>
          <a:r>
            <a:rPr lang="en-US" dirty="0"/>
            <a:t>When external benefits are present, the demand curve </a:t>
          </a:r>
          <a:r>
            <a:rPr lang="en-US" b="1" i="1" dirty="0"/>
            <a:t>understates</a:t>
          </a:r>
          <a:r>
            <a:rPr lang="en-US" dirty="0"/>
            <a:t> the total value of the output. </a:t>
          </a:r>
        </a:p>
      </dgm:t>
    </dgm:pt>
    <dgm:pt modelId="{5F1BBDE9-2819-6F4D-8769-98A4E52E3F3B}" type="parTrans" cxnId="{21AC777F-5E0F-9346-A432-CEDFCB5C022A}">
      <dgm:prSet/>
      <dgm:spPr/>
      <dgm:t>
        <a:bodyPr/>
        <a:lstStyle/>
        <a:p>
          <a:endParaRPr lang="en-US"/>
        </a:p>
      </dgm:t>
    </dgm:pt>
    <dgm:pt modelId="{AEA908B6-B18F-9A40-901A-541AAC6DC522}" type="sibTrans" cxnId="{21AC777F-5E0F-9346-A432-CEDFCB5C022A}">
      <dgm:prSet/>
      <dgm:spPr/>
      <dgm:t>
        <a:bodyPr/>
        <a:lstStyle/>
        <a:p>
          <a:endParaRPr lang="en-US"/>
        </a:p>
      </dgm:t>
    </dgm:pt>
    <dgm:pt modelId="{D40A17BA-F84C-D14C-9411-9A6105D31CDC}">
      <dgm:prSet phldrT="[Text]"/>
      <dgm:spPr/>
      <dgm:t>
        <a:bodyPr/>
        <a:lstStyle/>
        <a:p>
          <a:r>
            <a:rPr lang="en-US" dirty="0"/>
            <a:t>Units that are more highly valued than their costs may not be produced.</a:t>
          </a:r>
        </a:p>
      </dgm:t>
    </dgm:pt>
    <dgm:pt modelId="{B12F8981-2D89-4F45-AACA-FF1020ABABB6}" type="parTrans" cxnId="{0B6824AE-B261-8F46-9A6D-68457DD2E990}">
      <dgm:prSet/>
      <dgm:spPr/>
      <dgm:t>
        <a:bodyPr/>
        <a:lstStyle/>
        <a:p>
          <a:endParaRPr lang="en-US"/>
        </a:p>
      </dgm:t>
    </dgm:pt>
    <dgm:pt modelId="{4E2AC9D5-82BF-5C4A-807C-A04B09D6F7AE}" type="sibTrans" cxnId="{0B6824AE-B261-8F46-9A6D-68457DD2E990}">
      <dgm:prSet/>
      <dgm:spPr/>
      <dgm:t>
        <a:bodyPr/>
        <a:lstStyle/>
        <a:p>
          <a:endParaRPr lang="en-US"/>
        </a:p>
      </dgm:t>
    </dgm:pt>
    <dgm:pt modelId="{C1474FB4-671E-1A4B-9688-B1E656C0F943}">
      <dgm:prSet phldrT="[Text]"/>
      <dgm:spPr/>
      <dgm:t>
        <a:bodyPr/>
        <a:lstStyle/>
        <a:p>
          <a:r>
            <a:rPr lang="en-US" dirty="0"/>
            <a:t>From the viewpoint of efficiency, too few units will often be produced.</a:t>
          </a:r>
        </a:p>
      </dgm:t>
    </dgm:pt>
    <dgm:pt modelId="{F77578B5-EDAC-944F-B0AF-95E89F10C6B2}" type="parTrans" cxnId="{1C449BE3-D54B-0B4E-8494-716A2E7E576F}">
      <dgm:prSet/>
      <dgm:spPr/>
      <dgm:t>
        <a:bodyPr/>
        <a:lstStyle/>
        <a:p>
          <a:endParaRPr lang="en-US"/>
        </a:p>
      </dgm:t>
    </dgm:pt>
    <dgm:pt modelId="{872E2FA3-933C-6F43-B03C-00FB51F27226}" type="sibTrans" cxnId="{1C449BE3-D54B-0B4E-8494-716A2E7E576F}">
      <dgm:prSet/>
      <dgm:spPr/>
      <dgm:t>
        <a:bodyPr/>
        <a:lstStyle/>
        <a:p>
          <a:endParaRPr lang="en-US"/>
        </a:p>
      </dgm:t>
    </dgm:pt>
    <dgm:pt modelId="{F86B6F62-0166-634F-841D-F1692FE53282}" type="pres">
      <dgm:prSet presAssocID="{BEA0D76B-54BB-554B-8202-F03EF033D2CE}" presName="linear" presStyleCnt="0">
        <dgm:presLayoutVars>
          <dgm:animLvl val="lvl"/>
          <dgm:resizeHandles val="exact"/>
        </dgm:presLayoutVars>
      </dgm:prSet>
      <dgm:spPr/>
    </dgm:pt>
    <dgm:pt modelId="{16C79803-CC23-5449-8AAC-A3EF6E22CAFA}" type="pres">
      <dgm:prSet presAssocID="{31FDAC65-1E6A-3345-980B-613241810AC3}" presName="parentText" presStyleLbl="node1" presStyleIdx="0" presStyleCnt="1">
        <dgm:presLayoutVars>
          <dgm:chMax val="0"/>
          <dgm:bulletEnabled val="1"/>
        </dgm:presLayoutVars>
      </dgm:prSet>
      <dgm:spPr/>
    </dgm:pt>
    <dgm:pt modelId="{BD406E33-DB76-8349-9604-1EBD173DF82E}" type="pres">
      <dgm:prSet presAssocID="{31FDAC65-1E6A-3345-980B-613241810AC3}" presName="childText" presStyleLbl="revTx" presStyleIdx="0" presStyleCnt="1">
        <dgm:presLayoutVars>
          <dgm:bulletEnabled val="1"/>
        </dgm:presLayoutVars>
      </dgm:prSet>
      <dgm:spPr/>
    </dgm:pt>
  </dgm:ptLst>
  <dgm:cxnLst>
    <dgm:cxn modelId="{0384CA39-7F62-4A40-B8F1-71E7E99DDDF4}" type="presOf" srcId="{31FDAC65-1E6A-3345-980B-613241810AC3}" destId="{16C79803-CC23-5449-8AAC-A3EF6E22CAFA}" srcOrd="0" destOrd="0" presId="urn:microsoft.com/office/officeart/2005/8/layout/vList2"/>
    <dgm:cxn modelId="{4727E34E-548D-CD49-A008-6FED266AA46F}" type="presOf" srcId="{BEA0D76B-54BB-554B-8202-F03EF033D2CE}" destId="{F86B6F62-0166-634F-841D-F1692FE53282}" srcOrd="0" destOrd="0" presId="urn:microsoft.com/office/officeart/2005/8/layout/vList2"/>
    <dgm:cxn modelId="{88A93B76-02BC-DC46-A336-A906F77FFEA4}" type="presOf" srcId="{D40A17BA-F84C-D14C-9411-9A6105D31CDC}" destId="{BD406E33-DB76-8349-9604-1EBD173DF82E}" srcOrd="0" destOrd="0" presId="urn:microsoft.com/office/officeart/2005/8/layout/vList2"/>
    <dgm:cxn modelId="{21AC777F-5E0F-9346-A432-CEDFCB5C022A}" srcId="{BEA0D76B-54BB-554B-8202-F03EF033D2CE}" destId="{31FDAC65-1E6A-3345-980B-613241810AC3}" srcOrd="0" destOrd="0" parTransId="{5F1BBDE9-2819-6F4D-8769-98A4E52E3F3B}" sibTransId="{AEA908B6-B18F-9A40-901A-541AAC6DC522}"/>
    <dgm:cxn modelId="{0B6824AE-B261-8F46-9A6D-68457DD2E990}" srcId="{31FDAC65-1E6A-3345-980B-613241810AC3}" destId="{D40A17BA-F84C-D14C-9411-9A6105D31CDC}" srcOrd="0" destOrd="0" parTransId="{B12F8981-2D89-4F45-AACA-FF1020ABABB6}" sibTransId="{4E2AC9D5-82BF-5C4A-807C-A04B09D6F7AE}"/>
    <dgm:cxn modelId="{C035A7C3-4A72-344D-A07B-F633C77BF695}" type="presOf" srcId="{C1474FB4-671E-1A4B-9688-B1E656C0F943}" destId="{BD406E33-DB76-8349-9604-1EBD173DF82E}" srcOrd="0" destOrd="1" presId="urn:microsoft.com/office/officeart/2005/8/layout/vList2"/>
    <dgm:cxn modelId="{1C449BE3-D54B-0B4E-8494-716A2E7E576F}" srcId="{31FDAC65-1E6A-3345-980B-613241810AC3}" destId="{C1474FB4-671E-1A4B-9688-B1E656C0F943}" srcOrd="1" destOrd="0" parTransId="{F77578B5-EDAC-944F-B0AF-95E89F10C6B2}" sibTransId="{872E2FA3-933C-6F43-B03C-00FB51F27226}"/>
    <dgm:cxn modelId="{0C9DD671-B8C2-EF48-BEBC-CCE8E5DB1029}" type="presParOf" srcId="{F86B6F62-0166-634F-841D-F1692FE53282}" destId="{16C79803-CC23-5449-8AAC-A3EF6E22CAFA}" srcOrd="0" destOrd="0" presId="urn:microsoft.com/office/officeart/2005/8/layout/vList2"/>
    <dgm:cxn modelId="{DE80B86E-D5C9-1A49-8FE0-3257F2BD602F}" type="presParOf" srcId="{F86B6F62-0166-634F-841D-F1692FE53282}" destId="{BD406E33-DB76-8349-9604-1EBD173DF82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2BD25C9-52C4-1243-8C56-A0DA63A8D27E}"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8F33DB9C-2E1A-D340-A9AD-FDF83CEB48C9}">
      <dgm:prSet phldrT="[Text]"/>
      <dgm:spPr/>
      <dgm:t>
        <a:bodyPr/>
        <a:lstStyle/>
        <a:p>
          <a:r>
            <a:rPr lang="en-US" dirty="0"/>
            <a:t>Entrepreneurs have a strong incentive to figure out ways to capture external benefits.</a:t>
          </a:r>
        </a:p>
      </dgm:t>
    </dgm:pt>
    <dgm:pt modelId="{9B640AAA-1402-E745-BE5F-C8808C10A52A}" type="parTrans" cxnId="{69D23345-5736-804B-A0BF-D19934CADB88}">
      <dgm:prSet/>
      <dgm:spPr/>
      <dgm:t>
        <a:bodyPr/>
        <a:lstStyle/>
        <a:p>
          <a:endParaRPr lang="en-US"/>
        </a:p>
      </dgm:t>
    </dgm:pt>
    <dgm:pt modelId="{7FB7D8F1-4437-C04B-91ED-0840658AA0DE}" type="sibTrans" cxnId="{69D23345-5736-804B-A0BF-D19934CADB88}">
      <dgm:prSet/>
      <dgm:spPr/>
      <dgm:t>
        <a:bodyPr/>
        <a:lstStyle/>
        <a:p>
          <a:endParaRPr lang="en-US"/>
        </a:p>
      </dgm:t>
    </dgm:pt>
    <dgm:pt modelId="{E183E005-EC23-7B43-93FB-04260DA756D4}">
      <dgm:prSet phldrT="[Text]"/>
      <dgm:spPr/>
      <dgm:t>
        <a:bodyPr/>
        <a:lstStyle/>
        <a:p>
          <a:r>
            <a:rPr lang="en-US" dirty="0"/>
            <a:t>Sometimes, they are able to capture what would otherwise be external benefits by extending the scope of the firm.</a:t>
          </a:r>
        </a:p>
      </dgm:t>
    </dgm:pt>
    <dgm:pt modelId="{139E95B1-9209-EB44-93C2-087CCDF34339}" type="parTrans" cxnId="{502E7E2E-60B2-0748-9404-9AD8AF562D0D}">
      <dgm:prSet/>
      <dgm:spPr/>
      <dgm:t>
        <a:bodyPr/>
        <a:lstStyle/>
        <a:p>
          <a:endParaRPr lang="en-US"/>
        </a:p>
      </dgm:t>
    </dgm:pt>
    <dgm:pt modelId="{2478AF42-0613-574D-BC48-ED88A2209705}" type="sibTrans" cxnId="{502E7E2E-60B2-0748-9404-9AD8AF562D0D}">
      <dgm:prSet/>
      <dgm:spPr/>
      <dgm:t>
        <a:bodyPr/>
        <a:lstStyle/>
        <a:p>
          <a:endParaRPr lang="en-US"/>
        </a:p>
      </dgm:t>
    </dgm:pt>
    <dgm:pt modelId="{86296E16-319E-DA4D-B03D-0F52CB48C7A4}">
      <dgm:prSet phldrT="[Text]"/>
      <dgm:spPr/>
      <dgm:t>
        <a:bodyPr/>
        <a:lstStyle/>
        <a:p>
          <a:r>
            <a:rPr lang="en-US" dirty="0"/>
            <a:t>Can you explain why the Disney corporation purchased far more land than needed for its amusement parks when it developed Disney World in Florida?</a:t>
          </a:r>
        </a:p>
      </dgm:t>
    </dgm:pt>
    <dgm:pt modelId="{0D040CBC-C34D-BD45-99B5-FBD28FAC2D57}" type="parTrans" cxnId="{7D915626-CF71-7B40-8E77-FBF71BA8C465}">
      <dgm:prSet/>
      <dgm:spPr/>
      <dgm:t>
        <a:bodyPr/>
        <a:lstStyle/>
        <a:p>
          <a:endParaRPr lang="en-US"/>
        </a:p>
      </dgm:t>
    </dgm:pt>
    <dgm:pt modelId="{8DD90C40-7BA6-0D47-8210-9A33DD12C26D}" type="sibTrans" cxnId="{7D915626-CF71-7B40-8E77-FBF71BA8C465}">
      <dgm:prSet/>
      <dgm:spPr/>
      <dgm:t>
        <a:bodyPr/>
        <a:lstStyle/>
        <a:p>
          <a:endParaRPr lang="en-US"/>
        </a:p>
      </dgm:t>
    </dgm:pt>
    <dgm:pt modelId="{98FB963A-9307-264E-8533-831B6944D0EC}" type="pres">
      <dgm:prSet presAssocID="{92BD25C9-52C4-1243-8C56-A0DA63A8D27E}" presName="linear" presStyleCnt="0">
        <dgm:presLayoutVars>
          <dgm:animLvl val="lvl"/>
          <dgm:resizeHandles val="exact"/>
        </dgm:presLayoutVars>
      </dgm:prSet>
      <dgm:spPr/>
    </dgm:pt>
    <dgm:pt modelId="{6F2DF09F-770A-4B40-BB03-6A9FA245441D}" type="pres">
      <dgm:prSet presAssocID="{8F33DB9C-2E1A-D340-A9AD-FDF83CEB48C9}" presName="parentText" presStyleLbl="node1" presStyleIdx="0" presStyleCnt="2" custScaleY="59834">
        <dgm:presLayoutVars>
          <dgm:chMax val="0"/>
          <dgm:bulletEnabled val="1"/>
        </dgm:presLayoutVars>
      </dgm:prSet>
      <dgm:spPr/>
    </dgm:pt>
    <dgm:pt modelId="{055F05F5-E1F1-334C-9014-DB442CE18FC5}" type="pres">
      <dgm:prSet presAssocID="{8F33DB9C-2E1A-D340-A9AD-FDF83CEB48C9}" presName="childText" presStyleLbl="revTx" presStyleIdx="0" presStyleCnt="1">
        <dgm:presLayoutVars>
          <dgm:bulletEnabled val="1"/>
        </dgm:presLayoutVars>
      </dgm:prSet>
      <dgm:spPr/>
    </dgm:pt>
    <dgm:pt modelId="{60F64DB7-CA25-8A49-83A8-67753CAE4543}" type="pres">
      <dgm:prSet presAssocID="{86296E16-319E-DA4D-B03D-0F52CB48C7A4}" presName="parentText" presStyleLbl="node1" presStyleIdx="1" presStyleCnt="2">
        <dgm:presLayoutVars>
          <dgm:chMax val="0"/>
          <dgm:bulletEnabled val="1"/>
        </dgm:presLayoutVars>
      </dgm:prSet>
      <dgm:spPr/>
    </dgm:pt>
  </dgm:ptLst>
  <dgm:cxnLst>
    <dgm:cxn modelId="{7D915626-CF71-7B40-8E77-FBF71BA8C465}" srcId="{92BD25C9-52C4-1243-8C56-A0DA63A8D27E}" destId="{86296E16-319E-DA4D-B03D-0F52CB48C7A4}" srcOrd="1" destOrd="0" parTransId="{0D040CBC-C34D-BD45-99B5-FBD28FAC2D57}" sibTransId="{8DD90C40-7BA6-0D47-8210-9A33DD12C26D}"/>
    <dgm:cxn modelId="{502E7E2E-60B2-0748-9404-9AD8AF562D0D}" srcId="{8F33DB9C-2E1A-D340-A9AD-FDF83CEB48C9}" destId="{E183E005-EC23-7B43-93FB-04260DA756D4}" srcOrd="0" destOrd="0" parTransId="{139E95B1-9209-EB44-93C2-087CCDF34339}" sibTransId="{2478AF42-0613-574D-BC48-ED88A2209705}"/>
    <dgm:cxn modelId="{69D23345-5736-804B-A0BF-D19934CADB88}" srcId="{92BD25C9-52C4-1243-8C56-A0DA63A8D27E}" destId="{8F33DB9C-2E1A-D340-A9AD-FDF83CEB48C9}" srcOrd="0" destOrd="0" parTransId="{9B640AAA-1402-E745-BE5F-C8808C10A52A}" sibTransId="{7FB7D8F1-4437-C04B-91ED-0840658AA0DE}"/>
    <dgm:cxn modelId="{2B62F852-6947-4549-B653-23552FFC29A7}" type="presOf" srcId="{E183E005-EC23-7B43-93FB-04260DA756D4}" destId="{055F05F5-E1F1-334C-9014-DB442CE18FC5}" srcOrd="0" destOrd="0" presId="urn:microsoft.com/office/officeart/2005/8/layout/vList2"/>
    <dgm:cxn modelId="{0E7F6089-AD5D-C84B-8ADD-48CAAEB8718A}" type="presOf" srcId="{92BD25C9-52C4-1243-8C56-A0DA63A8D27E}" destId="{98FB963A-9307-264E-8533-831B6944D0EC}" srcOrd="0" destOrd="0" presId="urn:microsoft.com/office/officeart/2005/8/layout/vList2"/>
    <dgm:cxn modelId="{4A8C71A6-A73C-D144-8DA3-344DE79975ED}" type="presOf" srcId="{8F33DB9C-2E1A-D340-A9AD-FDF83CEB48C9}" destId="{6F2DF09F-770A-4B40-BB03-6A9FA245441D}" srcOrd="0" destOrd="0" presId="urn:microsoft.com/office/officeart/2005/8/layout/vList2"/>
    <dgm:cxn modelId="{A07165AF-30AF-9940-A863-8CD4CDD813CF}" type="presOf" srcId="{86296E16-319E-DA4D-B03D-0F52CB48C7A4}" destId="{60F64DB7-CA25-8A49-83A8-67753CAE4543}" srcOrd="0" destOrd="0" presId="urn:microsoft.com/office/officeart/2005/8/layout/vList2"/>
    <dgm:cxn modelId="{00E03B1B-E6A9-3545-A8ED-F2F6E1B4A7EA}" type="presParOf" srcId="{98FB963A-9307-264E-8533-831B6944D0EC}" destId="{6F2DF09F-770A-4B40-BB03-6A9FA245441D}" srcOrd="0" destOrd="0" presId="urn:microsoft.com/office/officeart/2005/8/layout/vList2"/>
    <dgm:cxn modelId="{20A665CC-03CC-0D43-82E5-CE9AFAA24ABE}" type="presParOf" srcId="{98FB963A-9307-264E-8533-831B6944D0EC}" destId="{055F05F5-E1F1-334C-9014-DB442CE18FC5}" srcOrd="1" destOrd="0" presId="urn:microsoft.com/office/officeart/2005/8/layout/vList2"/>
    <dgm:cxn modelId="{66B47D80-228B-674C-A911-B598294D3E9F}" type="presParOf" srcId="{98FB963A-9307-264E-8533-831B6944D0EC}" destId="{60F64DB7-CA25-8A49-83A8-67753CAE4543}"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8077177-C8DA-254B-BB7E-368025D8004F}" type="doc">
      <dgm:prSet loTypeId="urn:microsoft.com/office/officeart/2008/layout/LinedList" loCatId="" qsTypeId="urn:microsoft.com/office/officeart/2005/8/quickstyle/simple1" qsCatId="simple" csTypeId="urn:microsoft.com/office/officeart/2005/8/colors/accent1_2" csCatId="accent1" phldr="1"/>
      <dgm:spPr/>
      <dgm:t>
        <a:bodyPr/>
        <a:lstStyle/>
        <a:p>
          <a:endParaRPr lang="en-US"/>
        </a:p>
      </dgm:t>
    </dgm:pt>
    <dgm:pt modelId="{70CBB742-6B3A-1041-97D0-68F152F5F3D3}">
      <dgm:prSet phldrT="[Text]"/>
      <dgm:spPr/>
      <dgm:t>
        <a:bodyPr/>
        <a:lstStyle/>
        <a:p>
          <a:r>
            <a:rPr lang="en-US" dirty="0"/>
            <a:t>• Most of Disney’s achievements were in film, particularly animated movies. He created iconic cartoon figures such as Mickey Mouse, Donald Duck, and Goofy.</a:t>
          </a:r>
        </a:p>
        <a:p>
          <a:r>
            <a:rPr lang="en-US" dirty="0"/>
            <a:t>• In 1937, in the depths of the Great Depression, Disney’s first full-length animated film, Snow White and the Seven Dwarfs, earned nearly $1.5 million at the box office and won eight Academy Awards. Animated features such as Bambi and Fantasia followed.</a:t>
          </a:r>
        </a:p>
        <a:p>
          <a:r>
            <a:rPr lang="en-US" dirty="0"/>
            <a:t>• In 1955 he opened Disneyland, in Anaheim, and a decade later began the planning for Disney World in Florida. It was his idea to purchase far more land than would be necessary for the park—something they failed to do with Disneyland—so that the Disney Corporation could capture the appreciation of land values around Disney World.</a:t>
          </a:r>
        </a:p>
      </dgm:t>
    </dgm:pt>
    <dgm:pt modelId="{074B171E-3237-974C-A94A-CFA9C3A07DF0}" type="parTrans" cxnId="{930D5BF8-7E19-7547-81FB-353C3FE5FBFC}">
      <dgm:prSet/>
      <dgm:spPr/>
      <dgm:t>
        <a:bodyPr/>
        <a:lstStyle/>
        <a:p>
          <a:endParaRPr lang="en-US"/>
        </a:p>
      </dgm:t>
    </dgm:pt>
    <dgm:pt modelId="{271CF878-EF33-7545-B287-F92CE00EDA87}" type="sibTrans" cxnId="{930D5BF8-7E19-7547-81FB-353C3FE5FBFC}">
      <dgm:prSet/>
      <dgm:spPr/>
      <dgm:t>
        <a:bodyPr/>
        <a:lstStyle/>
        <a:p>
          <a:endParaRPr lang="en-US"/>
        </a:p>
      </dgm:t>
    </dgm:pt>
    <dgm:pt modelId="{FBA23E6D-0B39-3C40-BD40-6FE2D9A01F12}" type="pres">
      <dgm:prSet presAssocID="{28077177-C8DA-254B-BB7E-368025D8004F}" presName="vert0" presStyleCnt="0">
        <dgm:presLayoutVars>
          <dgm:dir/>
          <dgm:animOne val="branch"/>
          <dgm:animLvl val="lvl"/>
        </dgm:presLayoutVars>
      </dgm:prSet>
      <dgm:spPr/>
    </dgm:pt>
    <dgm:pt modelId="{F82FAF5C-A4E3-3E49-AE51-B374416E01C0}" type="pres">
      <dgm:prSet presAssocID="{70CBB742-6B3A-1041-97D0-68F152F5F3D3}" presName="thickLine" presStyleLbl="alignNode1" presStyleIdx="0" presStyleCnt="1"/>
      <dgm:spPr/>
    </dgm:pt>
    <dgm:pt modelId="{03A4E282-4BEC-0940-8E03-F03BE8F0A4ED}" type="pres">
      <dgm:prSet presAssocID="{70CBB742-6B3A-1041-97D0-68F152F5F3D3}" presName="horz1" presStyleCnt="0"/>
      <dgm:spPr/>
    </dgm:pt>
    <dgm:pt modelId="{3C5943EA-BE6F-1045-83D3-03B9137578C9}" type="pres">
      <dgm:prSet presAssocID="{70CBB742-6B3A-1041-97D0-68F152F5F3D3}" presName="tx1" presStyleLbl="revTx" presStyleIdx="0" presStyleCnt="1"/>
      <dgm:spPr/>
    </dgm:pt>
    <dgm:pt modelId="{C6BA6227-BF5E-BE46-8FE2-8580C4BABCD9}" type="pres">
      <dgm:prSet presAssocID="{70CBB742-6B3A-1041-97D0-68F152F5F3D3}" presName="vert1" presStyleCnt="0"/>
      <dgm:spPr/>
    </dgm:pt>
  </dgm:ptLst>
  <dgm:cxnLst>
    <dgm:cxn modelId="{47D12F53-9764-BC4D-87ED-E8D0A8FF3DF5}" type="presOf" srcId="{28077177-C8DA-254B-BB7E-368025D8004F}" destId="{FBA23E6D-0B39-3C40-BD40-6FE2D9A01F12}" srcOrd="0" destOrd="0" presId="urn:microsoft.com/office/officeart/2008/layout/LinedList"/>
    <dgm:cxn modelId="{3248A5CE-FE47-BC48-B1B5-9F1E8040EAB6}" type="presOf" srcId="{70CBB742-6B3A-1041-97D0-68F152F5F3D3}" destId="{3C5943EA-BE6F-1045-83D3-03B9137578C9}" srcOrd="0" destOrd="0" presId="urn:microsoft.com/office/officeart/2008/layout/LinedList"/>
    <dgm:cxn modelId="{930D5BF8-7E19-7547-81FB-353C3FE5FBFC}" srcId="{28077177-C8DA-254B-BB7E-368025D8004F}" destId="{70CBB742-6B3A-1041-97D0-68F152F5F3D3}" srcOrd="0" destOrd="0" parTransId="{074B171E-3237-974C-A94A-CFA9C3A07DF0}" sibTransId="{271CF878-EF33-7545-B287-F92CE00EDA87}"/>
    <dgm:cxn modelId="{9427F851-A540-0F48-B3D4-A2E8606663CE}" type="presParOf" srcId="{FBA23E6D-0B39-3C40-BD40-6FE2D9A01F12}" destId="{F82FAF5C-A4E3-3E49-AE51-B374416E01C0}" srcOrd="0" destOrd="0" presId="urn:microsoft.com/office/officeart/2008/layout/LinedList"/>
    <dgm:cxn modelId="{AFFA52F4-FADB-AA4C-8A97-75466E59D6E2}" type="presParOf" srcId="{FBA23E6D-0B39-3C40-BD40-6FE2D9A01F12}" destId="{03A4E282-4BEC-0940-8E03-F03BE8F0A4ED}" srcOrd="1" destOrd="0" presId="urn:microsoft.com/office/officeart/2008/layout/LinedList"/>
    <dgm:cxn modelId="{612FA8E4-0822-BA4D-9A42-501ACCB49022}" type="presParOf" srcId="{03A4E282-4BEC-0940-8E03-F03BE8F0A4ED}" destId="{3C5943EA-BE6F-1045-83D3-03B9137578C9}" srcOrd="0" destOrd="0" presId="urn:microsoft.com/office/officeart/2008/layout/LinedList"/>
    <dgm:cxn modelId="{91E653F0-B3C3-4849-B9E2-180DE5B728DD}" type="presParOf" srcId="{03A4E282-4BEC-0940-8E03-F03BE8F0A4ED}" destId="{C6BA6227-BF5E-BE46-8FE2-8580C4BABCD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F9673A5-4ECB-7C4E-9124-2C3ACD530485}"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B629D0B7-B65F-D545-BA88-3D17A338392E}">
      <dgm:prSet phldrT="[Text]"/>
      <dgm:spPr/>
      <dgm:t>
        <a:bodyPr/>
        <a:lstStyle/>
        <a:p>
          <a:r>
            <a:rPr lang="en-US" dirty="0"/>
            <a:t>Public goods are:</a:t>
          </a:r>
        </a:p>
        <a:p>
          <a:r>
            <a:rPr lang="en-US" b="1" dirty="0"/>
            <a:t>Jointly consumed</a:t>
          </a:r>
        </a:p>
      </dgm:t>
    </dgm:pt>
    <dgm:pt modelId="{881838B8-78A8-8845-ABA2-8AC77F158C18}" type="parTrans" cxnId="{AC553B5E-3746-8748-8862-98060CC1F43F}">
      <dgm:prSet/>
      <dgm:spPr/>
      <dgm:t>
        <a:bodyPr/>
        <a:lstStyle/>
        <a:p>
          <a:endParaRPr lang="en-US"/>
        </a:p>
      </dgm:t>
    </dgm:pt>
    <dgm:pt modelId="{152F0637-8BBC-FF4B-BB29-1C03AE183B58}" type="sibTrans" cxnId="{AC553B5E-3746-8748-8862-98060CC1F43F}">
      <dgm:prSet/>
      <dgm:spPr/>
      <dgm:t>
        <a:bodyPr/>
        <a:lstStyle/>
        <a:p>
          <a:endParaRPr lang="en-US"/>
        </a:p>
      </dgm:t>
    </dgm:pt>
    <dgm:pt modelId="{048E18A9-6FD5-6044-B05A-990B3D142DE6}">
      <dgm:prSet phldrT="[Text]"/>
      <dgm:spPr/>
      <dgm:t>
        <a:bodyPr/>
        <a:lstStyle/>
        <a:p>
          <a:r>
            <a:rPr lang="en-US" dirty="0"/>
            <a:t>Individuals can simultaneously enjoy consumption of the same product or service.</a:t>
          </a:r>
        </a:p>
      </dgm:t>
    </dgm:pt>
    <dgm:pt modelId="{051BDD46-87B8-E248-ACF6-9E5B1587C6EE}" type="parTrans" cxnId="{7A10CC78-26EB-3944-A736-9E896EC89CC1}">
      <dgm:prSet/>
      <dgm:spPr/>
      <dgm:t>
        <a:bodyPr/>
        <a:lstStyle/>
        <a:p>
          <a:endParaRPr lang="en-US"/>
        </a:p>
      </dgm:t>
    </dgm:pt>
    <dgm:pt modelId="{68F9748B-ED6E-EB43-96A1-DC7E94D5FF6A}" type="sibTrans" cxnId="{7A10CC78-26EB-3944-A736-9E896EC89CC1}">
      <dgm:prSet/>
      <dgm:spPr/>
      <dgm:t>
        <a:bodyPr/>
        <a:lstStyle/>
        <a:p>
          <a:endParaRPr lang="en-US"/>
        </a:p>
      </dgm:t>
    </dgm:pt>
    <dgm:pt modelId="{3FBC912F-7D46-3945-988B-CDCC4080B67F}">
      <dgm:prSet phldrT="[Text]"/>
      <dgm:spPr/>
      <dgm:t>
        <a:bodyPr/>
        <a:lstStyle/>
        <a:p>
          <a:r>
            <a:rPr lang="en-US" b="1" dirty="0"/>
            <a:t>Non-excludable</a:t>
          </a:r>
        </a:p>
      </dgm:t>
    </dgm:pt>
    <dgm:pt modelId="{264D676B-CFA1-C44A-A401-184AF46A39B8}" type="parTrans" cxnId="{03E95464-BCC6-D344-BEAB-657B8AC34BC8}">
      <dgm:prSet/>
      <dgm:spPr/>
      <dgm:t>
        <a:bodyPr/>
        <a:lstStyle/>
        <a:p>
          <a:endParaRPr lang="en-US"/>
        </a:p>
      </dgm:t>
    </dgm:pt>
    <dgm:pt modelId="{960AF52B-C695-CF43-91B5-480896B53C90}" type="sibTrans" cxnId="{03E95464-BCC6-D344-BEAB-657B8AC34BC8}">
      <dgm:prSet/>
      <dgm:spPr/>
      <dgm:t>
        <a:bodyPr/>
        <a:lstStyle/>
        <a:p>
          <a:endParaRPr lang="en-US"/>
        </a:p>
      </dgm:t>
    </dgm:pt>
    <dgm:pt modelId="{738592CE-A98C-AA4C-9366-8CFDAA638456}">
      <dgm:prSet phldrT="[Text]"/>
      <dgm:spPr/>
      <dgm:t>
        <a:bodyPr/>
        <a:lstStyle/>
        <a:p>
          <a:r>
            <a:rPr lang="en-US" dirty="0"/>
            <a:t>It is costly, and in some cases, impossible to restrict the availability of the good to only those who pay for it.</a:t>
          </a:r>
        </a:p>
      </dgm:t>
    </dgm:pt>
    <dgm:pt modelId="{D4F679D8-8180-2B42-9FC9-11DCF8963561}" type="parTrans" cxnId="{9873CD14-0464-934B-9154-C4CE1E810871}">
      <dgm:prSet/>
      <dgm:spPr/>
      <dgm:t>
        <a:bodyPr/>
        <a:lstStyle/>
        <a:p>
          <a:endParaRPr lang="en-US"/>
        </a:p>
      </dgm:t>
    </dgm:pt>
    <dgm:pt modelId="{ADCF412E-9C4E-4C4A-B416-7173B7D38B83}" type="sibTrans" cxnId="{9873CD14-0464-934B-9154-C4CE1E810871}">
      <dgm:prSet/>
      <dgm:spPr/>
      <dgm:t>
        <a:bodyPr/>
        <a:lstStyle/>
        <a:p>
          <a:endParaRPr lang="en-US"/>
        </a:p>
      </dgm:t>
    </dgm:pt>
    <dgm:pt modelId="{4DCE895D-F6A6-9F4F-BF02-9BF96C10E7BF}" type="pres">
      <dgm:prSet presAssocID="{DF9673A5-4ECB-7C4E-9124-2C3ACD530485}" presName="linear" presStyleCnt="0">
        <dgm:presLayoutVars>
          <dgm:animLvl val="lvl"/>
          <dgm:resizeHandles val="exact"/>
        </dgm:presLayoutVars>
      </dgm:prSet>
      <dgm:spPr/>
    </dgm:pt>
    <dgm:pt modelId="{F5CA3EF2-8BA1-AB47-A501-DB9740E1DC79}" type="pres">
      <dgm:prSet presAssocID="{B629D0B7-B65F-D545-BA88-3D17A338392E}" presName="parentText" presStyleLbl="node1" presStyleIdx="0" presStyleCnt="2">
        <dgm:presLayoutVars>
          <dgm:chMax val="0"/>
          <dgm:bulletEnabled val="1"/>
        </dgm:presLayoutVars>
      </dgm:prSet>
      <dgm:spPr/>
    </dgm:pt>
    <dgm:pt modelId="{52698B3A-EF13-AF4E-8ED2-CB3777689837}" type="pres">
      <dgm:prSet presAssocID="{B629D0B7-B65F-D545-BA88-3D17A338392E}" presName="childText" presStyleLbl="revTx" presStyleIdx="0" presStyleCnt="2">
        <dgm:presLayoutVars>
          <dgm:bulletEnabled val="1"/>
        </dgm:presLayoutVars>
      </dgm:prSet>
      <dgm:spPr/>
    </dgm:pt>
    <dgm:pt modelId="{4B8A4C12-D96A-BD42-BFDB-5CFDECD5647A}" type="pres">
      <dgm:prSet presAssocID="{3FBC912F-7D46-3945-988B-CDCC4080B67F}" presName="parentText" presStyleLbl="node1" presStyleIdx="1" presStyleCnt="2" custScaleY="54063">
        <dgm:presLayoutVars>
          <dgm:chMax val="0"/>
          <dgm:bulletEnabled val="1"/>
        </dgm:presLayoutVars>
      </dgm:prSet>
      <dgm:spPr/>
    </dgm:pt>
    <dgm:pt modelId="{7802712C-42C7-8A42-83C5-AA19EF191A69}" type="pres">
      <dgm:prSet presAssocID="{3FBC912F-7D46-3945-988B-CDCC4080B67F}" presName="childText" presStyleLbl="revTx" presStyleIdx="1" presStyleCnt="2">
        <dgm:presLayoutVars>
          <dgm:bulletEnabled val="1"/>
        </dgm:presLayoutVars>
      </dgm:prSet>
      <dgm:spPr/>
    </dgm:pt>
  </dgm:ptLst>
  <dgm:cxnLst>
    <dgm:cxn modelId="{9873CD14-0464-934B-9154-C4CE1E810871}" srcId="{3FBC912F-7D46-3945-988B-CDCC4080B67F}" destId="{738592CE-A98C-AA4C-9366-8CFDAA638456}" srcOrd="0" destOrd="0" parTransId="{D4F679D8-8180-2B42-9FC9-11DCF8963561}" sibTransId="{ADCF412E-9C4E-4C4A-B416-7173B7D38B83}"/>
    <dgm:cxn modelId="{152A4A34-19C6-964B-8471-66504903F003}" type="presOf" srcId="{B629D0B7-B65F-D545-BA88-3D17A338392E}" destId="{F5CA3EF2-8BA1-AB47-A501-DB9740E1DC79}" srcOrd="0" destOrd="0" presId="urn:microsoft.com/office/officeart/2005/8/layout/vList2"/>
    <dgm:cxn modelId="{D800F13A-2E49-0749-8770-5620D26B17ED}" type="presOf" srcId="{048E18A9-6FD5-6044-B05A-990B3D142DE6}" destId="{52698B3A-EF13-AF4E-8ED2-CB3777689837}" srcOrd="0" destOrd="0" presId="urn:microsoft.com/office/officeart/2005/8/layout/vList2"/>
    <dgm:cxn modelId="{AC553B5E-3746-8748-8862-98060CC1F43F}" srcId="{DF9673A5-4ECB-7C4E-9124-2C3ACD530485}" destId="{B629D0B7-B65F-D545-BA88-3D17A338392E}" srcOrd="0" destOrd="0" parTransId="{881838B8-78A8-8845-ABA2-8AC77F158C18}" sibTransId="{152F0637-8BBC-FF4B-BB29-1C03AE183B58}"/>
    <dgm:cxn modelId="{FF1B805E-7484-2B45-B32B-C3D975216F01}" type="presOf" srcId="{DF9673A5-4ECB-7C4E-9124-2C3ACD530485}" destId="{4DCE895D-F6A6-9F4F-BF02-9BF96C10E7BF}" srcOrd="0" destOrd="0" presId="urn:microsoft.com/office/officeart/2005/8/layout/vList2"/>
    <dgm:cxn modelId="{03E95464-BCC6-D344-BEAB-657B8AC34BC8}" srcId="{DF9673A5-4ECB-7C4E-9124-2C3ACD530485}" destId="{3FBC912F-7D46-3945-988B-CDCC4080B67F}" srcOrd="1" destOrd="0" parTransId="{264D676B-CFA1-C44A-A401-184AF46A39B8}" sibTransId="{960AF52B-C695-CF43-91B5-480896B53C90}"/>
    <dgm:cxn modelId="{2AB9BF71-55C4-D24C-A5A9-8232018498F8}" type="presOf" srcId="{3FBC912F-7D46-3945-988B-CDCC4080B67F}" destId="{4B8A4C12-D96A-BD42-BFDB-5CFDECD5647A}" srcOrd="0" destOrd="0" presId="urn:microsoft.com/office/officeart/2005/8/layout/vList2"/>
    <dgm:cxn modelId="{7A10CC78-26EB-3944-A736-9E896EC89CC1}" srcId="{B629D0B7-B65F-D545-BA88-3D17A338392E}" destId="{048E18A9-6FD5-6044-B05A-990B3D142DE6}" srcOrd="0" destOrd="0" parTransId="{051BDD46-87B8-E248-ACF6-9E5B1587C6EE}" sibTransId="{68F9748B-ED6E-EB43-96A1-DC7E94D5FF6A}"/>
    <dgm:cxn modelId="{338185B0-1DFD-A042-896B-FDD3D7EDBDB2}" type="presOf" srcId="{738592CE-A98C-AA4C-9366-8CFDAA638456}" destId="{7802712C-42C7-8A42-83C5-AA19EF191A69}" srcOrd="0" destOrd="0" presId="urn:microsoft.com/office/officeart/2005/8/layout/vList2"/>
    <dgm:cxn modelId="{23970C63-CA54-0340-98B1-27F3C631BCE1}" type="presParOf" srcId="{4DCE895D-F6A6-9F4F-BF02-9BF96C10E7BF}" destId="{F5CA3EF2-8BA1-AB47-A501-DB9740E1DC79}" srcOrd="0" destOrd="0" presId="urn:microsoft.com/office/officeart/2005/8/layout/vList2"/>
    <dgm:cxn modelId="{9BD0693D-8CE8-994E-824D-3EC18D5161E3}" type="presParOf" srcId="{4DCE895D-F6A6-9F4F-BF02-9BF96C10E7BF}" destId="{52698B3A-EF13-AF4E-8ED2-CB3777689837}" srcOrd="1" destOrd="0" presId="urn:microsoft.com/office/officeart/2005/8/layout/vList2"/>
    <dgm:cxn modelId="{C4361444-3A76-1348-8E96-ACFA340F0816}" type="presParOf" srcId="{4DCE895D-F6A6-9F4F-BF02-9BF96C10E7BF}" destId="{4B8A4C12-D96A-BD42-BFDB-5CFDECD5647A}" srcOrd="2" destOrd="0" presId="urn:microsoft.com/office/officeart/2005/8/layout/vList2"/>
    <dgm:cxn modelId="{059108D3-6FE0-D544-AA17-55AF58F7DBE5}" type="presParOf" srcId="{4DCE895D-F6A6-9F4F-BF02-9BF96C10E7BF}" destId="{7802712C-42C7-8A42-83C5-AA19EF191A69}"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CF7089C-BE1A-0149-9B4F-4982F4A7178B}"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74136D5B-F4F5-6B45-A496-40AF3E522B90}">
      <dgm:prSet phldrT="[Text]"/>
      <dgm:spPr/>
      <dgm:t>
        <a:bodyPr/>
        <a:lstStyle/>
        <a:p>
          <a:r>
            <a:rPr lang="en-US" dirty="0"/>
            <a:t>It is the good’s characteristics, not the sector in which it is produced, that distinguishes it as a </a:t>
          </a:r>
          <a:r>
            <a:rPr lang="en-US" b="1" i="1" dirty="0"/>
            <a:t>public good</a:t>
          </a:r>
          <a:r>
            <a:rPr lang="en-US" dirty="0"/>
            <a:t>.</a:t>
          </a:r>
        </a:p>
      </dgm:t>
    </dgm:pt>
    <dgm:pt modelId="{0E298684-22CC-BA42-B2E3-016B0FB0117F}" type="parTrans" cxnId="{55E08912-C20C-4D49-9B81-9E5B6235DDE6}">
      <dgm:prSet/>
      <dgm:spPr/>
      <dgm:t>
        <a:bodyPr/>
        <a:lstStyle/>
        <a:p>
          <a:endParaRPr lang="en-US"/>
        </a:p>
      </dgm:t>
    </dgm:pt>
    <dgm:pt modelId="{142F56A7-7AE1-BA46-9B52-DA6415BAD7BA}" type="sibTrans" cxnId="{55E08912-C20C-4D49-9B81-9E5B6235DDE6}">
      <dgm:prSet/>
      <dgm:spPr/>
      <dgm:t>
        <a:bodyPr/>
        <a:lstStyle/>
        <a:p>
          <a:endParaRPr lang="en-US"/>
        </a:p>
      </dgm:t>
    </dgm:pt>
    <dgm:pt modelId="{D4E94E2F-24C0-BE47-9833-E75FD0B0A885}">
      <dgm:prSet phldrT="[Text]"/>
      <dgm:spPr/>
      <dgm:t>
        <a:bodyPr/>
        <a:lstStyle/>
        <a:p>
          <a:r>
            <a:rPr lang="en-US" dirty="0"/>
            <a:t>Examples of </a:t>
          </a:r>
          <a:r>
            <a:rPr lang="en-US" b="1" i="1" dirty="0"/>
            <a:t>public goods</a:t>
          </a:r>
          <a:r>
            <a:rPr lang="en-US" dirty="0"/>
            <a:t>:</a:t>
          </a:r>
        </a:p>
      </dgm:t>
    </dgm:pt>
    <dgm:pt modelId="{751C0225-7881-BD46-AADD-614454C9B091}" type="parTrans" cxnId="{6BE3C8C1-6AA0-834D-B5AF-5EA215646709}">
      <dgm:prSet/>
      <dgm:spPr/>
      <dgm:t>
        <a:bodyPr/>
        <a:lstStyle/>
        <a:p>
          <a:endParaRPr lang="en-US"/>
        </a:p>
      </dgm:t>
    </dgm:pt>
    <dgm:pt modelId="{724A34F1-9591-6746-9BE2-4CEAD9D48EE8}" type="sibTrans" cxnId="{6BE3C8C1-6AA0-834D-B5AF-5EA215646709}">
      <dgm:prSet/>
      <dgm:spPr/>
      <dgm:t>
        <a:bodyPr/>
        <a:lstStyle/>
        <a:p>
          <a:endParaRPr lang="en-US"/>
        </a:p>
      </dgm:t>
    </dgm:pt>
    <dgm:pt modelId="{DFBD4C68-2ABC-554F-BC14-8A7F7D3F034A}">
      <dgm:prSet phldrT="[Text]"/>
      <dgm:spPr/>
      <dgm:t>
        <a:bodyPr/>
        <a:lstStyle/>
        <a:p>
          <a:r>
            <a:rPr lang="en-US" dirty="0"/>
            <a:t>Markets often develop ways of providing </a:t>
          </a:r>
          <a:r>
            <a:rPr lang="en-US" b="1" i="1" dirty="0"/>
            <a:t>public goods</a:t>
          </a:r>
          <a:r>
            <a:rPr lang="en-US" dirty="0"/>
            <a:t>.</a:t>
          </a:r>
        </a:p>
      </dgm:t>
    </dgm:pt>
    <dgm:pt modelId="{AB6836AC-897B-9B42-98C8-D9A6B68AE70D}" type="parTrans" cxnId="{EA67526A-885F-3940-857B-06A42F73DC33}">
      <dgm:prSet/>
      <dgm:spPr/>
      <dgm:t>
        <a:bodyPr/>
        <a:lstStyle/>
        <a:p>
          <a:endParaRPr lang="en-US"/>
        </a:p>
      </dgm:t>
    </dgm:pt>
    <dgm:pt modelId="{B6AFFEE8-7885-3644-AEA2-132A68927C4B}" type="sibTrans" cxnId="{EA67526A-885F-3940-857B-06A42F73DC33}">
      <dgm:prSet/>
      <dgm:spPr/>
      <dgm:t>
        <a:bodyPr/>
        <a:lstStyle/>
        <a:p>
          <a:endParaRPr lang="en-US"/>
        </a:p>
      </dgm:t>
    </dgm:pt>
    <dgm:pt modelId="{1F7203A8-945D-5547-A22B-AC02B09EAF72}">
      <dgm:prSet phldrT="[Text]"/>
      <dgm:spPr/>
      <dgm:t>
        <a:bodyPr/>
        <a:lstStyle/>
        <a:p>
          <a:r>
            <a:rPr lang="en-US" dirty="0"/>
            <a:t>For example: the use of advertising to support the provision of broadcast radio and television. </a:t>
          </a:r>
        </a:p>
      </dgm:t>
    </dgm:pt>
    <dgm:pt modelId="{817B564F-FA44-E341-8DF6-52D5B7B85FD3}" type="parTrans" cxnId="{691E1E44-39AB-C647-8B42-E54957EBA9EA}">
      <dgm:prSet/>
      <dgm:spPr/>
      <dgm:t>
        <a:bodyPr/>
        <a:lstStyle/>
        <a:p>
          <a:endParaRPr lang="en-US"/>
        </a:p>
      </dgm:t>
    </dgm:pt>
    <dgm:pt modelId="{9E11CCBA-A1BB-4142-8AA7-2A145A6B9120}" type="sibTrans" cxnId="{691E1E44-39AB-C647-8B42-E54957EBA9EA}">
      <dgm:prSet/>
      <dgm:spPr/>
      <dgm:t>
        <a:bodyPr/>
        <a:lstStyle/>
        <a:p>
          <a:endParaRPr lang="en-US"/>
        </a:p>
      </dgm:t>
    </dgm:pt>
    <dgm:pt modelId="{F1B7B83A-8F89-1148-8ED4-AAF411F4762D}">
      <dgm:prSet/>
      <dgm:spPr/>
      <dgm:t>
        <a:bodyPr/>
        <a:lstStyle/>
        <a:p>
          <a:r>
            <a:rPr lang="en-US" dirty="0"/>
            <a:t>Nonetheless, </a:t>
          </a:r>
          <a:r>
            <a:rPr lang="en-US" b="1" i="1" dirty="0"/>
            <a:t>public goods</a:t>
          </a:r>
          <a:r>
            <a:rPr lang="en-US" dirty="0"/>
            <a:t> often cause a breakdown in the harmony between self-interest and the efficient use of resources.</a:t>
          </a:r>
        </a:p>
      </dgm:t>
    </dgm:pt>
    <dgm:pt modelId="{F166959E-E936-9048-99EA-9A9BF8A3E32D}" type="parTrans" cxnId="{A5EFDAB5-FA21-1A43-BDC4-4E1056568F3C}">
      <dgm:prSet/>
      <dgm:spPr/>
      <dgm:t>
        <a:bodyPr/>
        <a:lstStyle/>
        <a:p>
          <a:endParaRPr lang="en-US"/>
        </a:p>
      </dgm:t>
    </dgm:pt>
    <dgm:pt modelId="{28E274C2-759B-A54E-84AB-574967C18862}" type="sibTrans" cxnId="{A5EFDAB5-FA21-1A43-BDC4-4E1056568F3C}">
      <dgm:prSet/>
      <dgm:spPr/>
      <dgm:t>
        <a:bodyPr/>
        <a:lstStyle/>
        <a:p>
          <a:endParaRPr lang="en-US"/>
        </a:p>
      </dgm:t>
    </dgm:pt>
    <dgm:pt modelId="{01E95891-97D1-7543-AB8A-1F0486199B14}">
      <dgm:prSet phldrT="[Text]"/>
      <dgm:spPr/>
      <dgm:t>
        <a:bodyPr/>
        <a:lstStyle/>
        <a:p>
          <a:r>
            <a:rPr lang="en-US" dirty="0"/>
            <a:t>national defense</a:t>
          </a:r>
        </a:p>
      </dgm:t>
    </dgm:pt>
    <dgm:pt modelId="{8F90070F-5E4B-E541-B37E-09EE458B73E3}" type="parTrans" cxnId="{FA2CEA4E-2534-7E47-AB6C-28A83808D45E}">
      <dgm:prSet/>
      <dgm:spPr/>
      <dgm:t>
        <a:bodyPr/>
        <a:lstStyle/>
        <a:p>
          <a:endParaRPr lang="en-US"/>
        </a:p>
      </dgm:t>
    </dgm:pt>
    <dgm:pt modelId="{3D02C0F5-144D-1944-890C-9D523235B7C9}" type="sibTrans" cxnId="{FA2CEA4E-2534-7E47-AB6C-28A83808D45E}">
      <dgm:prSet/>
      <dgm:spPr/>
      <dgm:t>
        <a:bodyPr/>
        <a:lstStyle/>
        <a:p>
          <a:endParaRPr lang="en-US"/>
        </a:p>
      </dgm:t>
    </dgm:pt>
    <dgm:pt modelId="{95C51393-7048-2D4C-913F-385DDAEA32BF}">
      <dgm:prSet phldrT="[Text]"/>
      <dgm:spPr/>
      <dgm:t>
        <a:bodyPr/>
        <a:lstStyle/>
        <a:p>
          <a:r>
            <a:rPr lang="en-US" dirty="0"/>
            <a:t>broadcast radio and television signals</a:t>
          </a:r>
        </a:p>
      </dgm:t>
    </dgm:pt>
    <dgm:pt modelId="{EC387E51-7853-6D40-9EE6-031F2BF73F56}" type="parTrans" cxnId="{233D27C9-D374-A441-8598-A5B6111B6B56}">
      <dgm:prSet/>
      <dgm:spPr/>
      <dgm:t>
        <a:bodyPr/>
        <a:lstStyle/>
        <a:p>
          <a:endParaRPr lang="en-US"/>
        </a:p>
      </dgm:t>
    </dgm:pt>
    <dgm:pt modelId="{847B0699-3697-5940-9417-3865ED184281}" type="sibTrans" cxnId="{233D27C9-D374-A441-8598-A5B6111B6B56}">
      <dgm:prSet/>
      <dgm:spPr/>
      <dgm:t>
        <a:bodyPr/>
        <a:lstStyle/>
        <a:p>
          <a:endParaRPr lang="en-US"/>
        </a:p>
      </dgm:t>
    </dgm:pt>
    <dgm:pt modelId="{7CF71912-B20F-494F-A1AA-011442A42A7E}">
      <dgm:prSet phldrT="[Text]"/>
      <dgm:spPr/>
      <dgm:t>
        <a:bodyPr/>
        <a:lstStyle/>
        <a:p>
          <a:r>
            <a:rPr lang="en-US" dirty="0"/>
            <a:t>clean air</a:t>
          </a:r>
        </a:p>
      </dgm:t>
    </dgm:pt>
    <dgm:pt modelId="{1175375B-A923-CF40-A092-E2406C62AEB6}" type="parTrans" cxnId="{6551F079-5E15-564C-B12C-88B60714F68E}">
      <dgm:prSet/>
      <dgm:spPr/>
      <dgm:t>
        <a:bodyPr/>
        <a:lstStyle/>
        <a:p>
          <a:endParaRPr lang="en-US"/>
        </a:p>
      </dgm:t>
    </dgm:pt>
    <dgm:pt modelId="{151DF30F-7D03-F548-AE2B-CC3D28DD73A8}" type="sibTrans" cxnId="{6551F079-5E15-564C-B12C-88B60714F68E}">
      <dgm:prSet/>
      <dgm:spPr/>
      <dgm:t>
        <a:bodyPr/>
        <a:lstStyle/>
        <a:p>
          <a:endParaRPr lang="en-US"/>
        </a:p>
      </dgm:t>
    </dgm:pt>
    <dgm:pt modelId="{9C2387B3-F43C-9141-8AC7-57FC02391749}" type="pres">
      <dgm:prSet presAssocID="{5CF7089C-BE1A-0149-9B4F-4982F4A7178B}" presName="linear" presStyleCnt="0">
        <dgm:presLayoutVars>
          <dgm:animLvl val="lvl"/>
          <dgm:resizeHandles val="exact"/>
        </dgm:presLayoutVars>
      </dgm:prSet>
      <dgm:spPr/>
    </dgm:pt>
    <dgm:pt modelId="{1B9A6E55-F730-2446-9D23-6400D0A60337}" type="pres">
      <dgm:prSet presAssocID="{74136D5B-F4F5-6B45-A496-40AF3E522B90}" presName="parentText" presStyleLbl="node1" presStyleIdx="0" presStyleCnt="3">
        <dgm:presLayoutVars>
          <dgm:chMax val="0"/>
          <dgm:bulletEnabled val="1"/>
        </dgm:presLayoutVars>
      </dgm:prSet>
      <dgm:spPr/>
    </dgm:pt>
    <dgm:pt modelId="{A2A2CCE5-D86F-5B44-ACB6-D9E6266A8E06}" type="pres">
      <dgm:prSet presAssocID="{74136D5B-F4F5-6B45-A496-40AF3E522B90}" presName="childText" presStyleLbl="revTx" presStyleIdx="0" presStyleCnt="2">
        <dgm:presLayoutVars>
          <dgm:bulletEnabled val="1"/>
        </dgm:presLayoutVars>
      </dgm:prSet>
      <dgm:spPr/>
    </dgm:pt>
    <dgm:pt modelId="{85EC4E33-5015-FA46-87EB-67775EE8E20D}" type="pres">
      <dgm:prSet presAssocID="{DFBD4C68-2ABC-554F-BC14-8A7F7D3F034A}" presName="parentText" presStyleLbl="node1" presStyleIdx="1" presStyleCnt="3" custScaleY="58451">
        <dgm:presLayoutVars>
          <dgm:chMax val="0"/>
          <dgm:bulletEnabled val="1"/>
        </dgm:presLayoutVars>
      </dgm:prSet>
      <dgm:spPr/>
    </dgm:pt>
    <dgm:pt modelId="{8EAED995-1B6B-7F4D-9982-897084A8F185}" type="pres">
      <dgm:prSet presAssocID="{DFBD4C68-2ABC-554F-BC14-8A7F7D3F034A}" presName="childText" presStyleLbl="revTx" presStyleIdx="1" presStyleCnt="2">
        <dgm:presLayoutVars>
          <dgm:bulletEnabled val="1"/>
        </dgm:presLayoutVars>
      </dgm:prSet>
      <dgm:spPr/>
    </dgm:pt>
    <dgm:pt modelId="{00901173-88FF-5C4D-9CE6-BAC0FD4762A1}" type="pres">
      <dgm:prSet presAssocID="{F1B7B83A-8F89-1148-8ED4-AAF411F4762D}" presName="parentText" presStyleLbl="node1" presStyleIdx="2" presStyleCnt="3">
        <dgm:presLayoutVars>
          <dgm:chMax val="0"/>
          <dgm:bulletEnabled val="1"/>
        </dgm:presLayoutVars>
      </dgm:prSet>
      <dgm:spPr/>
    </dgm:pt>
  </dgm:ptLst>
  <dgm:cxnLst>
    <dgm:cxn modelId="{8741BE11-4506-9946-8245-EEC9575472D6}" type="presOf" srcId="{7CF71912-B20F-494F-A1AA-011442A42A7E}" destId="{A2A2CCE5-D86F-5B44-ACB6-D9E6266A8E06}" srcOrd="0" destOrd="3" presId="urn:microsoft.com/office/officeart/2005/8/layout/vList2"/>
    <dgm:cxn modelId="{55E08912-C20C-4D49-9B81-9E5B6235DDE6}" srcId="{5CF7089C-BE1A-0149-9B4F-4982F4A7178B}" destId="{74136D5B-F4F5-6B45-A496-40AF3E522B90}" srcOrd="0" destOrd="0" parTransId="{0E298684-22CC-BA42-B2E3-016B0FB0117F}" sibTransId="{142F56A7-7AE1-BA46-9B52-DA6415BAD7BA}"/>
    <dgm:cxn modelId="{691E1E44-39AB-C647-8B42-E54957EBA9EA}" srcId="{DFBD4C68-2ABC-554F-BC14-8A7F7D3F034A}" destId="{1F7203A8-945D-5547-A22B-AC02B09EAF72}" srcOrd="0" destOrd="0" parTransId="{817B564F-FA44-E341-8DF6-52D5B7B85FD3}" sibTransId="{9E11CCBA-A1BB-4142-8AA7-2A145A6B9120}"/>
    <dgm:cxn modelId="{CD2D6444-08F8-0741-8C0D-21263CD90347}" type="presOf" srcId="{95C51393-7048-2D4C-913F-385DDAEA32BF}" destId="{A2A2CCE5-D86F-5B44-ACB6-D9E6266A8E06}" srcOrd="0" destOrd="2" presId="urn:microsoft.com/office/officeart/2005/8/layout/vList2"/>
    <dgm:cxn modelId="{FA2CEA4E-2534-7E47-AB6C-28A83808D45E}" srcId="{D4E94E2F-24C0-BE47-9833-E75FD0B0A885}" destId="{01E95891-97D1-7543-AB8A-1F0486199B14}" srcOrd="0" destOrd="0" parTransId="{8F90070F-5E4B-E541-B37E-09EE458B73E3}" sibTransId="{3D02C0F5-144D-1944-890C-9D523235B7C9}"/>
    <dgm:cxn modelId="{16B13950-6681-4A4B-9901-EBB9E87443F3}" type="presOf" srcId="{DFBD4C68-2ABC-554F-BC14-8A7F7D3F034A}" destId="{85EC4E33-5015-FA46-87EB-67775EE8E20D}" srcOrd="0" destOrd="0" presId="urn:microsoft.com/office/officeart/2005/8/layout/vList2"/>
    <dgm:cxn modelId="{EA67526A-885F-3940-857B-06A42F73DC33}" srcId="{5CF7089C-BE1A-0149-9B4F-4982F4A7178B}" destId="{DFBD4C68-2ABC-554F-BC14-8A7F7D3F034A}" srcOrd="1" destOrd="0" parTransId="{AB6836AC-897B-9B42-98C8-D9A6B68AE70D}" sibTransId="{B6AFFEE8-7885-3644-AEA2-132A68927C4B}"/>
    <dgm:cxn modelId="{EEE24775-605F-A941-85CC-DC42E6799DE1}" type="presOf" srcId="{D4E94E2F-24C0-BE47-9833-E75FD0B0A885}" destId="{A2A2CCE5-D86F-5B44-ACB6-D9E6266A8E06}" srcOrd="0" destOrd="0" presId="urn:microsoft.com/office/officeart/2005/8/layout/vList2"/>
    <dgm:cxn modelId="{6551F079-5E15-564C-B12C-88B60714F68E}" srcId="{D4E94E2F-24C0-BE47-9833-E75FD0B0A885}" destId="{7CF71912-B20F-494F-A1AA-011442A42A7E}" srcOrd="2" destOrd="0" parTransId="{1175375B-A923-CF40-A092-E2406C62AEB6}" sibTransId="{151DF30F-7D03-F548-AE2B-CC3D28DD73A8}"/>
    <dgm:cxn modelId="{BF1EC791-CEB0-7746-87E7-17401B72343C}" type="presOf" srcId="{F1B7B83A-8F89-1148-8ED4-AAF411F4762D}" destId="{00901173-88FF-5C4D-9CE6-BAC0FD4762A1}" srcOrd="0" destOrd="0" presId="urn:microsoft.com/office/officeart/2005/8/layout/vList2"/>
    <dgm:cxn modelId="{3ACCDDA3-16B1-8C45-AD47-A03F130CA491}" type="presOf" srcId="{74136D5B-F4F5-6B45-A496-40AF3E522B90}" destId="{1B9A6E55-F730-2446-9D23-6400D0A60337}" srcOrd="0" destOrd="0" presId="urn:microsoft.com/office/officeart/2005/8/layout/vList2"/>
    <dgm:cxn modelId="{A5EFDAB5-FA21-1A43-BDC4-4E1056568F3C}" srcId="{5CF7089C-BE1A-0149-9B4F-4982F4A7178B}" destId="{F1B7B83A-8F89-1148-8ED4-AAF411F4762D}" srcOrd="2" destOrd="0" parTransId="{F166959E-E936-9048-99EA-9A9BF8A3E32D}" sibTransId="{28E274C2-759B-A54E-84AB-574967C18862}"/>
    <dgm:cxn modelId="{6BE3C8C1-6AA0-834D-B5AF-5EA215646709}" srcId="{74136D5B-F4F5-6B45-A496-40AF3E522B90}" destId="{D4E94E2F-24C0-BE47-9833-E75FD0B0A885}" srcOrd="0" destOrd="0" parTransId="{751C0225-7881-BD46-AADD-614454C9B091}" sibTransId="{724A34F1-9591-6746-9BE2-4CEAD9D48EE8}"/>
    <dgm:cxn modelId="{233D27C9-D374-A441-8598-A5B6111B6B56}" srcId="{D4E94E2F-24C0-BE47-9833-E75FD0B0A885}" destId="{95C51393-7048-2D4C-913F-385DDAEA32BF}" srcOrd="1" destOrd="0" parTransId="{EC387E51-7853-6D40-9EE6-031F2BF73F56}" sibTransId="{847B0699-3697-5940-9417-3865ED184281}"/>
    <dgm:cxn modelId="{B9647ECB-4D07-A84F-9B99-7D4C8A5444F5}" type="presOf" srcId="{01E95891-97D1-7543-AB8A-1F0486199B14}" destId="{A2A2CCE5-D86F-5B44-ACB6-D9E6266A8E06}" srcOrd="0" destOrd="1" presId="urn:microsoft.com/office/officeart/2005/8/layout/vList2"/>
    <dgm:cxn modelId="{5F8F2EED-E0EF-7B42-AC2F-0DAD6A0773BF}" type="presOf" srcId="{1F7203A8-945D-5547-A22B-AC02B09EAF72}" destId="{8EAED995-1B6B-7F4D-9982-897084A8F185}" srcOrd="0" destOrd="0" presId="urn:microsoft.com/office/officeart/2005/8/layout/vList2"/>
    <dgm:cxn modelId="{FA8FF1FD-2DA4-884C-A382-D6F7F050A585}" type="presOf" srcId="{5CF7089C-BE1A-0149-9B4F-4982F4A7178B}" destId="{9C2387B3-F43C-9141-8AC7-57FC02391749}" srcOrd="0" destOrd="0" presId="urn:microsoft.com/office/officeart/2005/8/layout/vList2"/>
    <dgm:cxn modelId="{F83B86E0-E33B-CB4B-BC56-4280CABF1E16}" type="presParOf" srcId="{9C2387B3-F43C-9141-8AC7-57FC02391749}" destId="{1B9A6E55-F730-2446-9D23-6400D0A60337}" srcOrd="0" destOrd="0" presId="urn:microsoft.com/office/officeart/2005/8/layout/vList2"/>
    <dgm:cxn modelId="{7BB60B91-0D79-8E45-A04A-2BFEB59E07EA}" type="presParOf" srcId="{9C2387B3-F43C-9141-8AC7-57FC02391749}" destId="{A2A2CCE5-D86F-5B44-ACB6-D9E6266A8E06}" srcOrd="1" destOrd="0" presId="urn:microsoft.com/office/officeart/2005/8/layout/vList2"/>
    <dgm:cxn modelId="{57D0C585-6EA8-A049-A233-892173CDFAAC}" type="presParOf" srcId="{9C2387B3-F43C-9141-8AC7-57FC02391749}" destId="{85EC4E33-5015-FA46-87EB-67775EE8E20D}" srcOrd="2" destOrd="0" presId="urn:microsoft.com/office/officeart/2005/8/layout/vList2"/>
    <dgm:cxn modelId="{74F17985-3312-F04A-95D5-E7ED01AE94C9}" type="presParOf" srcId="{9C2387B3-F43C-9141-8AC7-57FC02391749}" destId="{8EAED995-1B6B-7F4D-9982-897084A8F185}" srcOrd="3" destOrd="0" presId="urn:microsoft.com/office/officeart/2005/8/layout/vList2"/>
    <dgm:cxn modelId="{F094FC6D-EF7D-2641-8F6B-B8D4C40FDBCA}" type="presParOf" srcId="{9C2387B3-F43C-9141-8AC7-57FC02391749}" destId="{00901173-88FF-5C4D-9CE6-BAC0FD4762A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9D451CF-4D01-D741-84BC-7AD449923CB7}"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13024005-3F37-1842-ACCD-B8708C0A17A1}">
      <dgm:prSet phldrT="[Text]"/>
      <dgm:spPr/>
      <dgm:t>
        <a:bodyPr/>
        <a:lstStyle/>
        <a:p>
          <a:r>
            <a:rPr lang="en-US" dirty="0"/>
            <a:t>The consumer’s information problem is minimal if the item is purchased regularly.</a:t>
          </a:r>
        </a:p>
      </dgm:t>
    </dgm:pt>
    <dgm:pt modelId="{471BAB02-8257-C843-A0BF-F518C660816F}" type="parTrans" cxnId="{B54AA134-BBA2-A44F-AD40-89DE41A58BC1}">
      <dgm:prSet/>
      <dgm:spPr/>
      <dgm:t>
        <a:bodyPr/>
        <a:lstStyle/>
        <a:p>
          <a:endParaRPr lang="en-US"/>
        </a:p>
      </dgm:t>
    </dgm:pt>
    <dgm:pt modelId="{52CDE592-860B-AC40-82C8-E63916211583}" type="sibTrans" cxnId="{B54AA134-BBA2-A44F-AD40-89DE41A58BC1}">
      <dgm:prSet/>
      <dgm:spPr/>
      <dgm:t>
        <a:bodyPr/>
        <a:lstStyle/>
        <a:p>
          <a:endParaRPr lang="en-US"/>
        </a:p>
      </dgm:t>
    </dgm:pt>
    <dgm:pt modelId="{1AE270F2-FD82-3243-9F93-88438B723453}">
      <dgm:prSet phldrT="[Text]"/>
      <dgm:spPr/>
      <dgm:t>
        <a:bodyPr/>
        <a:lstStyle/>
        <a:p>
          <a:r>
            <a:rPr lang="en-US" dirty="0"/>
            <a:t>Problems of conflicting interests and unhappy customers can arise if goods are: </a:t>
          </a:r>
        </a:p>
      </dgm:t>
    </dgm:pt>
    <dgm:pt modelId="{AD19CC6E-2C2A-8D45-96E2-A75679E9D6A2}" type="parTrans" cxnId="{B95FD4DC-FD80-1D45-95D9-C973DF61FB19}">
      <dgm:prSet/>
      <dgm:spPr/>
      <dgm:t>
        <a:bodyPr/>
        <a:lstStyle/>
        <a:p>
          <a:endParaRPr lang="en-US"/>
        </a:p>
      </dgm:t>
    </dgm:pt>
    <dgm:pt modelId="{62D0E366-1FFE-3940-9A95-84852E0BBFF4}" type="sibTrans" cxnId="{B95FD4DC-FD80-1D45-95D9-C973DF61FB19}">
      <dgm:prSet/>
      <dgm:spPr/>
      <dgm:t>
        <a:bodyPr/>
        <a:lstStyle/>
        <a:p>
          <a:endParaRPr lang="en-US"/>
        </a:p>
      </dgm:t>
    </dgm:pt>
    <dgm:pt modelId="{277ADF1F-68F0-4744-A5A1-F4292FD3B7C7}">
      <dgm:prSet phldrT="[Text]"/>
      <dgm:spPr/>
      <dgm:t>
        <a:bodyPr/>
        <a:lstStyle/>
        <a:p>
          <a:r>
            <a:rPr lang="en-US" dirty="0"/>
            <a:t>difficult to evaluate on inspection and seldom repeatedly purchased from the same producer, or, </a:t>
          </a:r>
        </a:p>
      </dgm:t>
    </dgm:pt>
    <dgm:pt modelId="{28C73F6E-7BF1-8E4B-B0DA-A4BAD286D719}" type="parTrans" cxnId="{5BFD2F5B-7863-3F4E-90B2-E45392FB4AFD}">
      <dgm:prSet/>
      <dgm:spPr/>
      <dgm:t>
        <a:bodyPr/>
        <a:lstStyle/>
        <a:p>
          <a:endParaRPr lang="en-US"/>
        </a:p>
      </dgm:t>
    </dgm:pt>
    <dgm:pt modelId="{2547AC9A-B1DF-FC4C-97C4-062803403586}" type="sibTrans" cxnId="{5BFD2F5B-7863-3F4E-90B2-E45392FB4AFD}">
      <dgm:prSet/>
      <dgm:spPr/>
      <dgm:t>
        <a:bodyPr/>
        <a:lstStyle/>
        <a:p>
          <a:endParaRPr lang="en-US"/>
        </a:p>
      </dgm:t>
    </dgm:pt>
    <dgm:pt modelId="{957EAC15-0B0B-2641-9770-82C3BCD2B68A}">
      <dgm:prSet phldrT="[Text]"/>
      <dgm:spPr/>
      <dgm:t>
        <a:bodyPr/>
        <a:lstStyle/>
        <a:p>
          <a:r>
            <a:rPr lang="en-US" dirty="0"/>
            <a:t>potentially capable of serious and lasting harmful side effects that cannot be predicted by a lay-person.</a:t>
          </a:r>
        </a:p>
      </dgm:t>
    </dgm:pt>
    <dgm:pt modelId="{010E0171-BA23-4240-9A41-A4EB45B53C10}" type="parTrans" cxnId="{2EEA6EB6-4BA3-7F44-B6C0-5FD425CE0937}">
      <dgm:prSet/>
      <dgm:spPr/>
      <dgm:t>
        <a:bodyPr/>
        <a:lstStyle/>
        <a:p>
          <a:endParaRPr lang="en-US"/>
        </a:p>
      </dgm:t>
    </dgm:pt>
    <dgm:pt modelId="{190F68A2-4950-4943-ACCF-E88F639DD85F}" type="sibTrans" cxnId="{2EEA6EB6-4BA3-7F44-B6C0-5FD425CE0937}">
      <dgm:prSet/>
      <dgm:spPr/>
      <dgm:t>
        <a:bodyPr/>
        <a:lstStyle/>
        <a:p>
          <a:endParaRPr lang="en-US"/>
        </a:p>
      </dgm:t>
    </dgm:pt>
    <dgm:pt modelId="{CB5DA537-3301-7D4C-90CE-1B1A887D7813}" type="pres">
      <dgm:prSet presAssocID="{E9D451CF-4D01-D741-84BC-7AD449923CB7}" presName="linear" presStyleCnt="0">
        <dgm:presLayoutVars>
          <dgm:animLvl val="lvl"/>
          <dgm:resizeHandles val="exact"/>
        </dgm:presLayoutVars>
      </dgm:prSet>
      <dgm:spPr/>
    </dgm:pt>
    <dgm:pt modelId="{8B2724ED-A47B-0F43-8A67-ED0BAC44A529}" type="pres">
      <dgm:prSet presAssocID="{13024005-3F37-1842-ACCD-B8708C0A17A1}" presName="parentText" presStyleLbl="node1" presStyleIdx="0" presStyleCnt="2">
        <dgm:presLayoutVars>
          <dgm:chMax val="0"/>
          <dgm:bulletEnabled val="1"/>
        </dgm:presLayoutVars>
      </dgm:prSet>
      <dgm:spPr/>
    </dgm:pt>
    <dgm:pt modelId="{10C89435-8270-9E4F-8539-5CEAB357C18F}" type="pres">
      <dgm:prSet presAssocID="{52CDE592-860B-AC40-82C8-E63916211583}" presName="spacer" presStyleCnt="0"/>
      <dgm:spPr/>
    </dgm:pt>
    <dgm:pt modelId="{BDFA2416-153C-824B-A6D2-377469C0FB80}" type="pres">
      <dgm:prSet presAssocID="{1AE270F2-FD82-3243-9F93-88438B723453}" presName="parentText" presStyleLbl="node1" presStyleIdx="1" presStyleCnt="2">
        <dgm:presLayoutVars>
          <dgm:chMax val="0"/>
          <dgm:bulletEnabled val="1"/>
        </dgm:presLayoutVars>
      </dgm:prSet>
      <dgm:spPr/>
    </dgm:pt>
    <dgm:pt modelId="{E899F3CC-B8D1-B847-BE1C-BBADFCEA2B66}" type="pres">
      <dgm:prSet presAssocID="{1AE270F2-FD82-3243-9F93-88438B723453}" presName="childText" presStyleLbl="revTx" presStyleIdx="0" presStyleCnt="1">
        <dgm:presLayoutVars>
          <dgm:bulletEnabled val="1"/>
        </dgm:presLayoutVars>
      </dgm:prSet>
      <dgm:spPr/>
    </dgm:pt>
  </dgm:ptLst>
  <dgm:cxnLst>
    <dgm:cxn modelId="{CC5DA60A-D41B-264F-8FE3-BA6E1AF8C7D7}" type="presOf" srcId="{1AE270F2-FD82-3243-9F93-88438B723453}" destId="{BDFA2416-153C-824B-A6D2-377469C0FB80}" srcOrd="0" destOrd="0" presId="urn:microsoft.com/office/officeart/2005/8/layout/vList2"/>
    <dgm:cxn modelId="{0046B20D-B701-ED46-9D6A-91707D76314C}" type="presOf" srcId="{277ADF1F-68F0-4744-A5A1-F4292FD3B7C7}" destId="{E899F3CC-B8D1-B847-BE1C-BBADFCEA2B66}" srcOrd="0" destOrd="0" presId="urn:microsoft.com/office/officeart/2005/8/layout/vList2"/>
    <dgm:cxn modelId="{869E9A10-E8FE-1E41-8B1B-F6CC07EBAE6F}" type="presOf" srcId="{13024005-3F37-1842-ACCD-B8708C0A17A1}" destId="{8B2724ED-A47B-0F43-8A67-ED0BAC44A529}" srcOrd="0" destOrd="0" presId="urn:microsoft.com/office/officeart/2005/8/layout/vList2"/>
    <dgm:cxn modelId="{0CD73813-9971-F141-97C6-939DDEB1B972}" type="presOf" srcId="{957EAC15-0B0B-2641-9770-82C3BCD2B68A}" destId="{E899F3CC-B8D1-B847-BE1C-BBADFCEA2B66}" srcOrd="0" destOrd="1" presId="urn:microsoft.com/office/officeart/2005/8/layout/vList2"/>
    <dgm:cxn modelId="{B54AA134-BBA2-A44F-AD40-89DE41A58BC1}" srcId="{E9D451CF-4D01-D741-84BC-7AD449923CB7}" destId="{13024005-3F37-1842-ACCD-B8708C0A17A1}" srcOrd="0" destOrd="0" parTransId="{471BAB02-8257-C843-A0BF-F518C660816F}" sibTransId="{52CDE592-860B-AC40-82C8-E63916211583}"/>
    <dgm:cxn modelId="{5BFD2F5B-7863-3F4E-90B2-E45392FB4AFD}" srcId="{1AE270F2-FD82-3243-9F93-88438B723453}" destId="{277ADF1F-68F0-4744-A5A1-F4292FD3B7C7}" srcOrd="0" destOrd="0" parTransId="{28C73F6E-7BF1-8E4B-B0DA-A4BAD286D719}" sibTransId="{2547AC9A-B1DF-FC4C-97C4-062803403586}"/>
    <dgm:cxn modelId="{2EEA6EB6-4BA3-7F44-B6C0-5FD425CE0937}" srcId="{1AE270F2-FD82-3243-9F93-88438B723453}" destId="{957EAC15-0B0B-2641-9770-82C3BCD2B68A}" srcOrd="1" destOrd="0" parTransId="{010E0171-BA23-4240-9A41-A4EB45B53C10}" sibTransId="{190F68A2-4950-4943-ACCF-E88F639DD85F}"/>
    <dgm:cxn modelId="{828123C3-0188-A248-BCF2-9A7C7188B799}" type="presOf" srcId="{E9D451CF-4D01-D741-84BC-7AD449923CB7}" destId="{CB5DA537-3301-7D4C-90CE-1B1A887D7813}" srcOrd="0" destOrd="0" presId="urn:microsoft.com/office/officeart/2005/8/layout/vList2"/>
    <dgm:cxn modelId="{B95FD4DC-FD80-1D45-95D9-C973DF61FB19}" srcId="{E9D451CF-4D01-D741-84BC-7AD449923CB7}" destId="{1AE270F2-FD82-3243-9F93-88438B723453}" srcOrd="1" destOrd="0" parTransId="{AD19CC6E-2C2A-8D45-96E2-A75679E9D6A2}" sibTransId="{62D0E366-1FFE-3940-9A95-84852E0BBFF4}"/>
    <dgm:cxn modelId="{17D7A641-8A9E-394B-BE3F-86C97B67113A}" type="presParOf" srcId="{CB5DA537-3301-7D4C-90CE-1B1A887D7813}" destId="{8B2724ED-A47B-0F43-8A67-ED0BAC44A529}" srcOrd="0" destOrd="0" presId="urn:microsoft.com/office/officeart/2005/8/layout/vList2"/>
    <dgm:cxn modelId="{0F1C5415-0A1E-FB41-BE78-AA4F7A78FEA0}" type="presParOf" srcId="{CB5DA537-3301-7D4C-90CE-1B1A887D7813}" destId="{10C89435-8270-9E4F-8539-5CEAB357C18F}" srcOrd="1" destOrd="0" presId="urn:microsoft.com/office/officeart/2005/8/layout/vList2"/>
    <dgm:cxn modelId="{2A9BB915-4B82-A745-937B-73E212FEB2FE}" type="presParOf" srcId="{CB5DA537-3301-7D4C-90CE-1B1A887D7813}" destId="{BDFA2416-153C-824B-A6D2-377469C0FB80}" srcOrd="2" destOrd="0" presId="urn:microsoft.com/office/officeart/2005/8/layout/vList2"/>
    <dgm:cxn modelId="{DE7B9779-C1AC-9040-BCB0-82F7C5FCD100}" type="presParOf" srcId="{CB5DA537-3301-7D4C-90CE-1B1A887D7813}" destId="{E899F3CC-B8D1-B847-BE1C-BBADFCEA2B6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6E81912-B0AD-3C45-8265-EB574CA867DC}"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DB90BD7A-2510-4541-9616-9F906943A27D}">
      <dgm:prSet phldrT="[Text]"/>
      <dgm:spPr/>
      <dgm:t>
        <a:bodyPr/>
        <a:lstStyle/>
        <a:p>
          <a:r>
            <a:rPr lang="en-US" b="1" i="1" dirty="0"/>
            <a:t>Market failure</a:t>
          </a:r>
          <a:r>
            <a:rPr lang="en-US" dirty="0"/>
            <a:t> is the term used to describe the failure of markets to achieve the ideal conditions of economic efficiency.</a:t>
          </a:r>
        </a:p>
      </dgm:t>
    </dgm:pt>
    <dgm:pt modelId="{56EC9DB6-717A-2848-BBD2-B99975A27037}" type="parTrans" cxnId="{10AAFBE3-977B-1640-BBA3-D8C252F16D1E}">
      <dgm:prSet/>
      <dgm:spPr/>
      <dgm:t>
        <a:bodyPr/>
        <a:lstStyle/>
        <a:p>
          <a:endParaRPr lang="en-US"/>
        </a:p>
      </dgm:t>
    </dgm:pt>
    <dgm:pt modelId="{BE57362A-78D3-AF4C-B337-8145D78F47AB}" type="sibTrans" cxnId="{10AAFBE3-977B-1640-BBA3-D8C252F16D1E}">
      <dgm:prSet/>
      <dgm:spPr/>
      <dgm:t>
        <a:bodyPr/>
        <a:lstStyle/>
        <a:p>
          <a:endParaRPr lang="en-US"/>
        </a:p>
      </dgm:t>
    </dgm:pt>
    <dgm:pt modelId="{18F472C6-CD21-D149-B9C6-06C1612BF246}">
      <dgm:prSet phldrT="[Text]"/>
      <dgm:spPr/>
      <dgm:t>
        <a:bodyPr/>
        <a:lstStyle/>
        <a:p>
          <a:r>
            <a:rPr lang="en-US" dirty="0"/>
            <a:t>When markets allocate goods inefficiently, the problem can generally be traced back to the absence of competition, externalities, public goods, or poor information.</a:t>
          </a:r>
        </a:p>
      </dgm:t>
    </dgm:pt>
    <dgm:pt modelId="{FCFE1E61-6A08-B04F-BA46-5CCD6AFA521A}" type="parTrans" cxnId="{410DAE6B-9E96-084F-B424-CBBCC40B2760}">
      <dgm:prSet/>
      <dgm:spPr/>
      <dgm:t>
        <a:bodyPr/>
        <a:lstStyle/>
        <a:p>
          <a:endParaRPr lang="en-US"/>
        </a:p>
      </dgm:t>
    </dgm:pt>
    <dgm:pt modelId="{C8369EB0-286D-FA4D-87B1-6401ACCBB14E}" type="sibTrans" cxnId="{410DAE6B-9E96-084F-B424-CBBCC40B2760}">
      <dgm:prSet/>
      <dgm:spPr/>
      <dgm:t>
        <a:bodyPr/>
        <a:lstStyle/>
        <a:p>
          <a:endParaRPr lang="en-US"/>
        </a:p>
      </dgm:t>
    </dgm:pt>
    <dgm:pt modelId="{86749DBF-C218-F74D-B886-8CE64FF84B30}" type="pres">
      <dgm:prSet presAssocID="{66E81912-B0AD-3C45-8265-EB574CA867DC}" presName="linear" presStyleCnt="0">
        <dgm:presLayoutVars>
          <dgm:animLvl val="lvl"/>
          <dgm:resizeHandles val="exact"/>
        </dgm:presLayoutVars>
      </dgm:prSet>
      <dgm:spPr/>
    </dgm:pt>
    <dgm:pt modelId="{58399A12-5D19-5646-B3EC-17C85030C0BD}" type="pres">
      <dgm:prSet presAssocID="{DB90BD7A-2510-4541-9616-9F906943A27D}" presName="parentText" presStyleLbl="node1" presStyleIdx="0" presStyleCnt="1">
        <dgm:presLayoutVars>
          <dgm:chMax val="0"/>
          <dgm:bulletEnabled val="1"/>
        </dgm:presLayoutVars>
      </dgm:prSet>
      <dgm:spPr/>
    </dgm:pt>
    <dgm:pt modelId="{88755B9E-3093-C547-9E29-ED9943380178}" type="pres">
      <dgm:prSet presAssocID="{DB90BD7A-2510-4541-9616-9F906943A27D}" presName="childText" presStyleLbl="revTx" presStyleIdx="0" presStyleCnt="1">
        <dgm:presLayoutVars>
          <dgm:bulletEnabled val="1"/>
        </dgm:presLayoutVars>
      </dgm:prSet>
      <dgm:spPr/>
    </dgm:pt>
  </dgm:ptLst>
  <dgm:cxnLst>
    <dgm:cxn modelId="{6688380D-E6E9-0B42-A7E5-CF14B4E3AE21}" type="presOf" srcId="{66E81912-B0AD-3C45-8265-EB574CA867DC}" destId="{86749DBF-C218-F74D-B886-8CE64FF84B30}" srcOrd="0" destOrd="0" presId="urn:microsoft.com/office/officeart/2005/8/layout/vList2"/>
    <dgm:cxn modelId="{410DAE6B-9E96-084F-B424-CBBCC40B2760}" srcId="{DB90BD7A-2510-4541-9616-9F906943A27D}" destId="{18F472C6-CD21-D149-B9C6-06C1612BF246}" srcOrd="0" destOrd="0" parTransId="{FCFE1E61-6A08-B04F-BA46-5CCD6AFA521A}" sibTransId="{C8369EB0-286D-FA4D-87B1-6401ACCBB14E}"/>
    <dgm:cxn modelId="{E51719D3-CAAC-E64A-A3BD-4009BE283357}" type="presOf" srcId="{18F472C6-CD21-D149-B9C6-06C1612BF246}" destId="{88755B9E-3093-C547-9E29-ED9943380178}" srcOrd="0" destOrd="0" presId="urn:microsoft.com/office/officeart/2005/8/layout/vList2"/>
    <dgm:cxn modelId="{10AAFBE3-977B-1640-BBA3-D8C252F16D1E}" srcId="{66E81912-B0AD-3C45-8265-EB574CA867DC}" destId="{DB90BD7A-2510-4541-9616-9F906943A27D}" srcOrd="0" destOrd="0" parTransId="{56EC9DB6-717A-2848-BBD2-B99975A27037}" sibTransId="{BE57362A-78D3-AF4C-B337-8145D78F47AB}"/>
    <dgm:cxn modelId="{864F33F7-C269-B142-800E-57E47FC7D9A2}" type="presOf" srcId="{DB90BD7A-2510-4541-9616-9F906943A27D}" destId="{58399A12-5D19-5646-B3EC-17C85030C0BD}" srcOrd="0" destOrd="0" presId="urn:microsoft.com/office/officeart/2005/8/layout/vList2"/>
    <dgm:cxn modelId="{ACDA5C45-74E6-CD4B-B46D-4D527A20D8D3}" type="presParOf" srcId="{86749DBF-C218-F74D-B886-8CE64FF84B30}" destId="{58399A12-5D19-5646-B3EC-17C85030C0BD}" srcOrd="0" destOrd="0" presId="urn:microsoft.com/office/officeart/2005/8/layout/vList2"/>
    <dgm:cxn modelId="{94919DA1-39D2-2B46-8F07-359689E7C817}" type="presParOf" srcId="{86749DBF-C218-F74D-B886-8CE64FF84B30}" destId="{88755B9E-3093-C547-9E29-ED994338017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6E81912-B0AD-3C45-8265-EB574CA867DC}"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DB90BD7A-2510-4541-9616-9F906943A27D}">
      <dgm:prSet phldrT="[Text]"/>
      <dgm:spPr/>
      <dgm:t>
        <a:bodyPr/>
        <a:lstStyle/>
        <a:p>
          <a:r>
            <a:rPr lang="en-US" b="1" i="1" dirty="0"/>
            <a:t>Government failure</a:t>
          </a:r>
          <a:r>
            <a:rPr lang="en-US" dirty="0"/>
            <a:t> is the term used to describe the situation when there is reason to anticipate that political decision-making will fail to achieve the ideal conditions of economic efficiency.</a:t>
          </a:r>
        </a:p>
      </dgm:t>
    </dgm:pt>
    <dgm:pt modelId="{56EC9DB6-717A-2848-BBD2-B99975A27037}" type="parTrans" cxnId="{10AAFBE3-977B-1640-BBA3-D8C252F16D1E}">
      <dgm:prSet/>
      <dgm:spPr/>
      <dgm:t>
        <a:bodyPr/>
        <a:lstStyle/>
        <a:p>
          <a:endParaRPr lang="en-US"/>
        </a:p>
      </dgm:t>
    </dgm:pt>
    <dgm:pt modelId="{BE57362A-78D3-AF4C-B337-8145D78F47AB}" type="sibTrans" cxnId="{10AAFBE3-977B-1640-BBA3-D8C252F16D1E}">
      <dgm:prSet/>
      <dgm:spPr/>
      <dgm:t>
        <a:bodyPr/>
        <a:lstStyle/>
        <a:p>
          <a:endParaRPr lang="en-US"/>
        </a:p>
      </dgm:t>
    </dgm:pt>
    <dgm:pt modelId="{18F472C6-CD21-D149-B9C6-06C1612BF246}">
      <dgm:prSet phldrT="[Text]"/>
      <dgm:spPr/>
      <dgm:t>
        <a:bodyPr/>
        <a:lstStyle/>
        <a:p>
          <a:r>
            <a:rPr lang="en-US" dirty="0"/>
            <a:t>Government action directed by political decision-making is merely an alternative form of economic organization. It is not a corrective device that can be counted on to provide a remedy for the shortcomings of markets.</a:t>
          </a:r>
        </a:p>
      </dgm:t>
    </dgm:pt>
    <dgm:pt modelId="{FCFE1E61-6A08-B04F-BA46-5CCD6AFA521A}" type="parTrans" cxnId="{410DAE6B-9E96-084F-B424-CBBCC40B2760}">
      <dgm:prSet/>
      <dgm:spPr/>
      <dgm:t>
        <a:bodyPr/>
        <a:lstStyle/>
        <a:p>
          <a:endParaRPr lang="en-US"/>
        </a:p>
      </dgm:t>
    </dgm:pt>
    <dgm:pt modelId="{C8369EB0-286D-FA4D-87B1-6401ACCBB14E}" type="sibTrans" cxnId="{410DAE6B-9E96-084F-B424-CBBCC40B2760}">
      <dgm:prSet/>
      <dgm:spPr/>
      <dgm:t>
        <a:bodyPr/>
        <a:lstStyle/>
        <a:p>
          <a:endParaRPr lang="en-US"/>
        </a:p>
      </dgm:t>
    </dgm:pt>
    <dgm:pt modelId="{798F9C31-7563-6A48-ACC8-ADE677CEBD0F}">
      <dgm:prSet/>
      <dgm:spPr/>
      <dgm:t>
        <a:bodyPr/>
        <a:lstStyle/>
        <a:p>
          <a:r>
            <a:rPr lang="en-US"/>
            <a:t>When market failure is present, it does not follow that political action will necessarily lead to a more efficient allocation of resources.</a:t>
          </a:r>
        </a:p>
      </dgm:t>
    </dgm:pt>
    <dgm:pt modelId="{67A5BA8C-D7A1-8B45-B40E-F961AA0B964E}" type="parTrans" cxnId="{CE369AE1-13DA-E249-AD69-C700655AE55E}">
      <dgm:prSet/>
      <dgm:spPr/>
      <dgm:t>
        <a:bodyPr/>
        <a:lstStyle/>
        <a:p>
          <a:endParaRPr lang="en-US"/>
        </a:p>
      </dgm:t>
    </dgm:pt>
    <dgm:pt modelId="{DE87B4EA-54E3-A64A-969D-65C317AB874C}" type="sibTrans" cxnId="{CE369AE1-13DA-E249-AD69-C700655AE55E}">
      <dgm:prSet/>
      <dgm:spPr/>
      <dgm:t>
        <a:bodyPr/>
        <a:lstStyle/>
        <a:p>
          <a:endParaRPr lang="en-US"/>
        </a:p>
      </dgm:t>
    </dgm:pt>
    <dgm:pt modelId="{86749DBF-C218-F74D-B886-8CE64FF84B30}" type="pres">
      <dgm:prSet presAssocID="{66E81912-B0AD-3C45-8265-EB574CA867DC}" presName="linear" presStyleCnt="0">
        <dgm:presLayoutVars>
          <dgm:animLvl val="lvl"/>
          <dgm:resizeHandles val="exact"/>
        </dgm:presLayoutVars>
      </dgm:prSet>
      <dgm:spPr/>
    </dgm:pt>
    <dgm:pt modelId="{58399A12-5D19-5646-B3EC-17C85030C0BD}" type="pres">
      <dgm:prSet presAssocID="{DB90BD7A-2510-4541-9616-9F906943A27D}" presName="parentText" presStyleLbl="node1" presStyleIdx="0" presStyleCnt="2">
        <dgm:presLayoutVars>
          <dgm:chMax val="0"/>
          <dgm:bulletEnabled val="1"/>
        </dgm:presLayoutVars>
      </dgm:prSet>
      <dgm:spPr/>
    </dgm:pt>
    <dgm:pt modelId="{88755B9E-3093-C547-9E29-ED9943380178}" type="pres">
      <dgm:prSet presAssocID="{DB90BD7A-2510-4541-9616-9F906943A27D}" presName="childText" presStyleLbl="revTx" presStyleIdx="0" presStyleCnt="1">
        <dgm:presLayoutVars>
          <dgm:bulletEnabled val="1"/>
        </dgm:presLayoutVars>
      </dgm:prSet>
      <dgm:spPr/>
    </dgm:pt>
    <dgm:pt modelId="{08BC9319-8E11-4549-8067-55EDB295F0BE}" type="pres">
      <dgm:prSet presAssocID="{798F9C31-7563-6A48-ACC8-ADE677CEBD0F}" presName="parentText" presStyleLbl="node1" presStyleIdx="1" presStyleCnt="2">
        <dgm:presLayoutVars>
          <dgm:chMax val="0"/>
          <dgm:bulletEnabled val="1"/>
        </dgm:presLayoutVars>
      </dgm:prSet>
      <dgm:spPr/>
    </dgm:pt>
  </dgm:ptLst>
  <dgm:cxnLst>
    <dgm:cxn modelId="{6688380D-E6E9-0B42-A7E5-CF14B4E3AE21}" type="presOf" srcId="{66E81912-B0AD-3C45-8265-EB574CA867DC}" destId="{86749DBF-C218-F74D-B886-8CE64FF84B30}" srcOrd="0" destOrd="0" presId="urn:microsoft.com/office/officeart/2005/8/layout/vList2"/>
    <dgm:cxn modelId="{410DAE6B-9E96-084F-B424-CBBCC40B2760}" srcId="{DB90BD7A-2510-4541-9616-9F906943A27D}" destId="{18F472C6-CD21-D149-B9C6-06C1612BF246}" srcOrd="0" destOrd="0" parTransId="{FCFE1E61-6A08-B04F-BA46-5CCD6AFA521A}" sibTransId="{C8369EB0-286D-FA4D-87B1-6401ACCBB14E}"/>
    <dgm:cxn modelId="{E51719D3-CAAC-E64A-A3BD-4009BE283357}" type="presOf" srcId="{18F472C6-CD21-D149-B9C6-06C1612BF246}" destId="{88755B9E-3093-C547-9E29-ED9943380178}" srcOrd="0" destOrd="0" presId="urn:microsoft.com/office/officeart/2005/8/layout/vList2"/>
    <dgm:cxn modelId="{CE369AE1-13DA-E249-AD69-C700655AE55E}" srcId="{66E81912-B0AD-3C45-8265-EB574CA867DC}" destId="{798F9C31-7563-6A48-ACC8-ADE677CEBD0F}" srcOrd="1" destOrd="0" parTransId="{67A5BA8C-D7A1-8B45-B40E-F961AA0B964E}" sibTransId="{DE87B4EA-54E3-A64A-969D-65C317AB874C}"/>
    <dgm:cxn modelId="{10AAFBE3-977B-1640-BBA3-D8C252F16D1E}" srcId="{66E81912-B0AD-3C45-8265-EB574CA867DC}" destId="{DB90BD7A-2510-4541-9616-9F906943A27D}" srcOrd="0" destOrd="0" parTransId="{56EC9DB6-717A-2848-BBD2-B99975A27037}" sibTransId="{BE57362A-78D3-AF4C-B337-8145D78F47AB}"/>
    <dgm:cxn modelId="{52CF8BE5-FF5C-B148-861C-585FCA2F1D05}" type="presOf" srcId="{798F9C31-7563-6A48-ACC8-ADE677CEBD0F}" destId="{08BC9319-8E11-4549-8067-55EDB295F0BE}" srcOrd="0" destOrd="0" presId="urn:microsoft.com/office/officeart/2005/8/layout/vList2"/>
    <dgm:cxn modelId="{864F33F7-C269-B142-800E-57E47FC7D9A2}" type="presOf" srcId="{DB90BD7A-2510-4541-9616-9F906943A27D}" destId="{58399A12-5D19-5646-B3EC-17C85030C0BD}" srcOrd="0" destOrd="0" presId="urn:microsoft.com/office/officeart/2005/8/layout/vList2"/>
    <dgm:cxn modelId="{ACDA5C45-74E6-CD4B-B46D-4D527A20D8D3}" type="presParOf" srcId="{86749DBF-C218-F74D-B886-8CE64FF84B30}" destId="{58399A12-5D19-5646-B3EC-17C85030C0BD}" srcOrd="0" destOrd="0" presId="urn:microsoft.com/office/officeart/2005/8/layout/vList2"/>
    <dgm:cxn modelId="{94919DA1-39D2-2B46-8F07-359689E7C817}" type="presParOf" srcId="{86749DBF-C218-F74D-B886-8CE64FF84B30}" destId="{88755B9E-3093-C547-9E29-ED9943380178}" srcOrd="1" destOrd="0" presId="urn:microsoft.com/office/officeart/2005/8/layout/vList2"/>
    <dgm:cxn modelId="{ACF37D9C-D6D9-DC44-AE0E-5A24199686ED}" type="presParOf" srcId="{86749DBF-C218-F74D-B886-8CE64FF84B30}" destId="{08BC9319-8E11-4549-8067-55EDB295F0B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9E76761-22C8-1D4E-8205-48E6F4A76B44}"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C4944048-F79A-9C46-B563-1AF9A679C762}">
      <dgm:prSet phldrT="[Text]"/>
      <dgm:spPr/>
      <dgm:t>
        <a:bodyPr/>
        <a:lstStyle/>
        <a:p>
          <a:r>
            <a:rPr lang="en-US" dirty="0"/>
            <a:t>Economic analysis is comparative. It involves comparison of expected outcomes under market and political organization.</a:t>
          </a:r>
        </a:p>
      </dgm:t>
    </dgm:pt>
    <dgm:pt modelId="{5F1C1550-C0BC-B544-BA22-0D7FDDC06CED}" type="parTrans" cxnId="{4D4A3CFC-E07F-A44F-8545-18630C3F98B2}">
      <dgm:prSet/>
      <dgm:spPr/>
      <dgm:t>
        <a:bodyPr/>
        <a:lstStyle/>
        <a:p>
          <a:endParaRPr lang="en-US"/>
        </a:p>
      </dgm:t>
    </dgm:pt>
    <dgm:pt modelId="{F89CE757-9B27-5F48-9028-E89E7FD5F814}" type="sibTrans" cxnId="{4D4A3CFC-E07F-A44F-8545-18630C3F98B2}">
      <dgm:prSet/>
      <dgm:spPr/>
      <dgm:t>
        <a:bodyPr/>
        <a:lstStyle/>
        <a:p>
          <a:endParaRPr lang="en-US"/>
        </a:p>
      </dgm:t>
    </dgm:pt>
    <dgm:pt modelId="{13F234A6-73A5-6A4F-829E-3B326C9F5CC5}">
      <dgm:prSet phldrT="[Text]"/>
      <dgm:spPr/>
      <dgm:t>
        <a:bodyPr/>
        <a:lstStyle/>
        <a:p>
          <a:r>
            <a:rPr lang="en-US" dirty="0"/>
            <a:t>The following chapter will analyze the operation of the democratic political process so it will be possible to compare it with the market process.</a:t>
          </a:r>
        </a:p>
      </dgm:t>
    </dgm:pt>
    <dgm:pt modelId="{A65E366B-655C-294A-B29B-65FC308CCD65}" type="parTrans" cxnId="{C75932B6-F90E-F04A-AE2E-3F139E5E97F1}">
      <dgm:prSet/>
      <dgm:spPr/>
      <dgm:t>
        <a:bodyPr/>
        <a:lstStyle/>
        <a:p>
          <a:endParaRPr lang="en-US"/>
        </a:p>
      </dgm:t>
    </dgm:pt>
    <dgm:pt modelId="{C0A29B90-3447-B043-8740-B017EA23752C}" type="sibTrans" cxnId="{C75932B6-F90E-F04A-AE2E-3F139E5E97F1}">
      <dgm:prSet/>
      <dgm:spPr/>
      <dgm:t>
        <a:bodyPr/>
        <a:lstStyle/>
        <a:p>
          <a:endParaRPr lang="en-US"/>
        </a:p>
      </dgm:t>
    </dgm:pt>
    <dgm:pt modelId="{2F7B3DF4-7790-1741-8741-7D1B863F197D}" type="pres">
      <dgm:prSet presAssocID="{F9E76761-22C8-1D4E-8205-48E6F4A76B44}" presName="linear" presStyleCnt="0">
        <dgm:presLayoutVars>
          <dgm:animLvl val="lvl"/>
          <dgm:resizeHandles val="exact"/>
        </dgm:presLayoutVars>
      </dgm:prSet>
      <dgm:spPr/>
    </dgm:pt>
    <dgm:pt modelId="{9E6CFDC6-2492-0E4A-BFE0-E7F82AABADE2}" type="pres">
      <dgm:prSet presAssocID="{C4944048-F79A-9C46-B563-1AF9A679C762}" presName="parentText" presStyleLbl="node1" presStyleIdx="0" presStyleCnt="1">
        <dgm:presLayoutVars>
          <dgm:chMax val="0"/>
          <dgm:bulletEnabled val="1"/>
        </dgm:presLayoutVars>
      </dgm:prSet>
      <dgm:spPr/>
    </dgm:pt>
    <dgm:pt modelId="{35E4115A-FF03-6648-92FB-B7AC7D8C6ABB}" type="pres">
      <dgm:prSet presAssocID="{C4944048-F79A-9C46-B563-1AF9A679C762}" presName="childText" presStyleLbl="revTx" presStyleIdx="0" presStyleCnt="1">
        <dgm:presLayoutVars>
          <dgm:bulletEnabled val="1"/>
        </dgm:presLayoutVars>
      </dgm:prSet>
      <dgm:spPr/>
    </dgm:pt>
  </dgm:ptLst>
  <dgm:cxnLst>
    <dgm:cxn modelId="{90023607-E581-D045-9159-4065F50EABA9}" type="presOf" srcId="{F9E76761-22C8-1D4E-8205-48E6F4A76B44}" destId="{2F7B3DF4-7790-1741-8741-7D1B863F197D}" srcOrd="0" destOrd="0" presId="urn:microsoft.com/office/officeart/2005/8/layout/vList2"/>
    <dgm:cxn modelId="{D0BC2934-D251-344A-A6FF-96D8028BBB0D}" type="presOf" srcId="{13F234A6-73A5-6A4F-829E-3B326C9F5CC5}" destId="{35E4115A-FF03-6648-92FB-B7AC7D8C6ABB}" srcOrd="0" destOrd="0" presId="urn:microsoft.com/office/officeart/2005/8/layout/vList2"/>
    <dgm:cxn modelId="{D762A45E-2F67-7845-A77C-00419ECBFC33}" type="presOf" srcId="{C4944048-F79A-9C46-B563-1AF9A679C762}" destId="{9E6CFDC6-2492-0E4A-BFE0-E7F82AABADE2}" srcOrd="0" destOrd="0" presId="urn:microsoft.com/office/officeart/2005/8/layout/vList2"/>
    <dgm:cxn modelId="{C75932B6-F90E-F04A-AE2E-3F139E5E97F1}" srcId="{C4944048-F79A-9C46-B563-1AF9A679C762}" destId="{13F234A6-73A5-6A4F-829E-3B326C9F5CC5}" srcOrd="0" destOrd="0" parTransId="{A65E366B-655C-294A-B29B-65FC308CCD65}" sibTransId="{C0A29B90-3447-B043-8740-B017EA23752C}"/>
    <dgm:cxn modelId="{4D4A3CFC-E07F-A44F-8545-18630C3F98B2}" srcId="{F9E76761-22C8-1D4E-8205-48E6F4A76B44}" destId="{C4944048-F79A-9C46-B563-1AF9A679C762}" srcOrd="0" destOrd="0" parTransId="{5F1C1550-C0BC-B544-BA22-0D7FDDC06CED}" sibTransId="{F89CE757-9B27-5F48-9028-E89E7FD5F814}"/>
    <dgm:cxn modelId="{6D4E2A79-E021-4244-BC79-865CC2EA9D44}" type="presParOf" srcId="{2F7B3DF4-7790-1741-8741-7D1B863F197D}" destId="{9E6CFDC6-2492-0E4A-BFE0-E7F82AABADE2}" srcOrd="0" destOrd="0" presId="urn:microsoft.com/office/officeart/2005/8/layout/vList2"/>
    <dgm:cxn modelId="{D58A46BF-16BF-EF44-90B9-6CB5E86D7864}" type="presParOf" srcId="{2F7B3DF4-7790-1741-8741-7D1B863F197D}" destId="{35E4115A-FF03-6648-92FB-B7AC7D8C6ABB}"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1. When external costs are present, how will the price and output of a good compare with that associated with ideal economic efficiency?</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473ED8F1-C014-3D49-A15B-F36C98E1EE4F}">
      <dgm:prSet/>
      <dgm:spPr/>
      <dgm:t>
        <a:bodyPr/>
        <a:lstStyle/>
        <a:p>
          <a:r>
            <a:rPr lang="en-US" dirty="0"/>
            <a:t>2. When the production and sale of a product generates external benefits, will competitive markets sometimes produce too little of the product? Why or why not?</a:t>
          </a:r>
        </a:p>
      </dgm:t>
    </dgm:pt>
    <dgm:pt modelId="{D24064DA-F5B0-1C44-8C11-80848D7A30A7}" type="parTrans" cxnId="{42F2D340-8727-FD47-869B-081DD765C662}">
      <dgm:prSet/>
      <dgm:spPr/>
      <dgm:t>
        <a:bodyPr/>
        <a:lstStyle/>
        <a:p>
          <a:endParaRPr lang="en-US"/>
        </a:p>
      </dgm:t>
    </dgm:pt>
    <dgm:pt modelId="{3C73E701-BBF0-C441-B62E-F2D0B5BD2835}" type="sibTrans" cxnId="{42F2D340-8727-FD47-869B-081DD765C662}">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dgm:spPr/>
    </dgm:pt>
    <dgm:pt modelId="{F90D3134-D7BC-4B28-85C9-FC158B7B1707}" type="pres">
      <dgm:prSet presAssocID="{E095EAFF-FC28-4DDB-A62D-294ABADF82D4}" presName="vert1" presStyleCnt="0"/>
      <dgm:spPr/>
    </dgm:pt>
    <dgm:pt modelId="{20C513D5-D6E5-BC41-8AB2-018B0A59BD47}" type="pres">
      <dgm:prSet presAssocID="{473ED8F1-C014-3D49-A15B-F36C98E1EE4F}" presName="thickLine" presStyleLbl="alignNode1" presStyleIdx="1" presStyleCnt="2"/>
      <dgm:spPr/>
    </dgm:pt>
    <dgm:pt modelId="{2D5713F2-34E9-134F-B846-0D074DF4FD45}" type="pres">
      <dgm:prSet presAssocID="{473ED8F1-C014-3D49-A15B-F36C98E1EE4F}" presName="horz1" presStyleCnt="0"/>
      <dgm:spPr/>
    </dgm:pt>
    <dgm:pt modelId="{7E04EC10-1134-FB40-9CA0-B18BDD8B31F0}" type="pres">
      <dgm:prSet presAssocID="{473ED8F1-C014-3D49-A15B-F36C98E1EE4F}" presName="tx1" presStyleLbl="revTx" presStyleIdx="1" presStyleCnt="2" custScaleY="77117"/>
      <dgm:spPr/>
    </dgm:pt>
    <dgm:pt modelId="{8ABB6552-8539-7942-AAE3-50D07970EFA7}" type="pres">
      <dgm:prSet presAssocID="{473ED8F1-C014-3D49-A15B-F36C98E1EE4F}"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42F2D340-8727-FD47-869B-081DD765C662}" srcId="{B8B9FAC9-DA7F-408E-9F38-FBA266BF6D4A}" destId="{473ED8F1-C014-3D49-A15B-F36C98E1EE4F}" srcOrd="1" destOrd="0" parTransId="{D24064DA-F5B0-1C44-8C11-80848D7A30A7}" sibTransId="{3C73E701-BBF0-C441-B62E-F2D0B5BD2835}"/>
    <dgm:cxn modelId="{086BA3AA-ACF5-401D-80D4-A101082A8FC4}" type="presOf" srcId="{E095EAFF-FC28-4DDB-A62D-294ABADF82D4}" destId="{724936F2-3634-42FF-834E-CC85BDA7299D}" srcOrd="0" destOrd="0" presId="urn:microsoft.com/office/officeart/2008/layout/LinedList"/>
    <dgm:cxn modelId="{2D4E2AC4-F446-2A4D-A8B2-7A8408AB0AD4}" type="presOf" srcId="{473ED8F1-C014-3D49-A15B-F36C98E1EE4F}" destId="{7E04EC10-1134-FB40-9CA0-B18BDD8B31F0}"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EA4B3821-F9B7-CF43-83DA-69FF1D01D136}" type="presParOf" srcId="{B7EFA218-8B3B-4A18-8423-43E679B4D399}" destId="{20C513D5-D6E5-BC41-8AB2-018B0A59BD47}" srcOrd="2" destOrd="0" presId="urn:microsoft.com/office/officeart/2008/layout/LinedList"/>
    <dgm:cxn modelId="{AA2525E6-7F13-D54A-8616-1BD016ABBA18}" type="presParOf" srcId="{B7EFA218-8B3B-4A18-8423-43E679B4D399}" destId="{2D5713F2-34E9-134F-B846-0D074DF4FD45}" srcOrd="3" destOrd="0" presId="urn:microsoft.com/office/officeart/2008/layout/LinedList"/>
    <dgm:cxn modelId="{3B39F954-2AED-8A49-BD05-D4EE397861FB}" type="presParOf" srcId="{2D5713F2-34E9-134F-B846-0D074DF4FD45}" destId="{7E04EC10-1134-FB40-9CA0-B18BDD8B31F0}" srcOrd="0" destOrd="0" presId="urn:microsoft.com/office/officeart/2008/layout/LinedList"/>
    <dgm:cxn modelId="{38CEAC5C-AED7-584B-A0A5-3DA9F5E3044B}" type="presParOf" srcId="{2D5713F2-34E9-134F-B846-0D074DF4FD45}" destId="{8ABB6552-8539-7942-AAE3-50D07970EFA7}"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3. Which of the following are public goods:</a:t>
          </a:r>
        </a:p>
        <a:p>
          <a:pPr marL="301752"/>
          <a:r>
            <a:rPr lang="en-US" sz="2400" dirty="0"/>
            <a:t>(a) an anti-missile system around Chicago,</a:t>
          </a:r>
        </a:p>
        <a:p>
          <a:pPr marL="301752"/>
          <a:r>
            <a:rPr lang="en-US" sz="2400" dirty="0"/>
            <a:t>(b) a college education at a state university,</a:t>
          </a:r>
        </a:p>
        <a:p>
          <a:pPr marL="301752"/>
          <a:r>
            <a:rPr lang="en-US" sz="2400" dirty="0"/>
            <a:t>(c) the stability of the currency provided by a central bank such as the Federal Reserve System</a:t>
          </a:r>
        </a:p>
        <a:p>
          <a:pPr marL="301752"/>
          <a:r>
            <a:rPr lang="en-US" sz="2400" dirty="0"/>
            <a:t>(d) Yellowstone National Park,</a:t>
          </a:r>
        </a:p>
        <a:p>
          <a:pPr marL="301752"/>
          <a:r>
            <a:rPr lang="en-US" sz="2400" dirty="0"/>
            <a:t>(e) a radio broadcast signal, and,</a:t>
          </a:r>
        </a:p>
        <a:p>
          <a:pPr marL="301752"/>
          <a:r>
            <a:rPr lang="en-US" sz="2400" dirty="0"/>
            <a:t>(f) the services of your local fire department</a:t>
          </a:r>
        </a:p>
        <a:p>
          <a:r>
            <a:rPr lang="en-US" sz="2400" dirty="0"/>
            <a:t> </a:t>
          </a:r>
        </a:p>
        <a:p>
          <a:r>
            <a:rPr lang="en-US" sz="2400" dirty="0"/>
            <a:t> </a:t>
          </a:r>
        </a:p>
        <a:p>
          <a:endParaRPr lang="en-US" sz="2400" dirty="0"/>
        </a:p>
        <a:p>
          <a:br>
            <a:rPr lang="en-US" sz="2400" dirty="0"/>
          </a:br>
          <a:endParaRPr lang="en-US" sz="2400" dirty="0"/>
        </a:p>
        <a:p>
          <a:pPr marL="301752"/>
          <a:endParaRPr lang="en-US" sz="2400" dirty="0"/>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5452B61D-44D6-0E4B-89AF-729CD70D62AF}">
      <dgm:prSet custT="1"/>
      <dgm:spPr/>
      <dgm:t>
        <a:bodyPr/>
        <a:lstStyle/>
        <a:p>
          <a:r>
            <a:rPr lang="en-US" sz="2400" dirty="0"/>
            <a:t>4. Why are public goods sometimes difficult for markets to </a:t>
          </a:r>
          <a:br>
            <a:rPr lang="en-US" sz="2400" dirty="0"/>
          </a:br>
          <a:r>
            <a:rPr lang="en-US" sz="2400" dirty="0"/>
            <a:t>allocate efficiently?</a:t>
          </a:r>
        </a:p>
      </dgm:t>
    </dgm:pt>
    <dgm:pt modelId="{A2E13758-E473-484C-B989-A1D398DF9452}" type="parTrans" cxnId="{9C86C1D6-48D8-DA4F-99AF-568965782274}">
      <dgm:prSet/>
      <dgm:spPr/>
      <dgm:t>
        <a:bodyPr/>
        <a:lstStyle/>
        <a:p>
          <a:endParaRPr lang="en-US"/>
        </a:p>
      </dgm:t>
    </dgm:pt>
    <dgm:pt modelId="{0D5654CC-76DA-B740-AB1F-7C6A3B55BA6F}" type="sibTrans" cxnId="{9C86C1D6-48D8-DA4F-99AF-568965782274}">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ScaleY="167995"/>
      <dgm:spPr/>
    </dgm:pt>
    <dgm:pt modelId="{F90D3134-D7BC-4B28-85C9-FC158B7B1707}" type="pres">
      <dgm:prSet presAssocID="{E095EAFF-FC28-4DDB-A62D-294ABADF82D4}" presName="vert1" presStyleCnt="0"/>
      <dgm:spPr/>
    </dgm:pt>
    <dgm:pt modelId="{FD202789-72B0-114B-AFC5-1261DBF83690}" type="pres">
      <dgm:prSet presAssocID="{5452B61D-44D6-0E4B-89AF-729CD70D62AF}" presName="thickLine" presStyleLbl="alignNode1" presStyleIdx="1" presStyleCnt="2"/>
      <dgm:spPr/>
    </dgm:pt>
    <dgm:pt modelId="{D7B5D6A5-F05F-B143-B1EE-F994741013B5}" type="pres">
      <dgm:prSet presAssocID="{5452B61D-44D6-0E4B-89AF-729CD70D62AF}" presName="horz1" presStyleCnt="0"/>
      <dgm:spPr/>
    </dgm:pt>
    <dgm:pt modelId="{D75E5888-6C7F-9844-8203-B39AEFED331D}" type="pres">
      <dgm:prSet presAssocID="{5452B61D-44D6-0E4B-89AF-729CD70D62AF}" presName="tx1" presStyleLbl="revTx" presStyleIdx="1" presStyleCnt="2" custScaleY="44224"/>
      <dgm:spPr/>
    </dgm:pt>
    <dgm:pt modelId="{59DBBEC7-3B1F-AC4C-A32F-81BB996AF2C6}" type="pres">
      <dgm:prSet presAssocID="{5452B61D-44D6-0E4B-89AF-729CD70D62AF}" presName="vert1" presStyleCnt="0"/>
      <dgm:spPr/>
    </dgm:pt>
  </dgm:ptLst>
  <dgm:cxnLst>
    <dgm:cxn modelId="{4E513C25-B9BF-49D2-BABC-1F4434527BFE}" type="presOf" srcId="{B8B9FAC9-DA7F-408E-9F38-FBA266BF6D4A}" destId="{B7EFA218-8B3B-4A18-8423-43E679B4D399}" srcOrd="0" destOrd="0" presId="urn:microsoft.com/office/officeart/2008/layout/LinedList"/>
    <dgm:cxn modelId="{C7982A2D-442C-C748-82CF-C5D62D080030}" type="presOf" srcId="{5452B61D-44D6-0E4B-89AF-729CD70D62AF}" destId="{D75E5888-6C7F-9844-8203-B39AEFED331D}"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086BA3AA-ACF5-401D-80D4-A101082A8FC4}" type="presOf" srcId="{E095EAFF-FC28-4DDB-A62D-294ABADF82D4}" destId="{724936F2-3634-42FF-834E-CC85BDA7299D}" srcOrd="0" destOrd="0" presId="urn:microsoft.com/office/officeart/2008/layout/LinedList"/>
    <dgm:cxn modelId="{9C86C1D6-48D8-DA4F-99AF-568965782274}" srcId="{B8B9FAC9-DA7F-408E-9F38-FBA266BF6D4A}" destId="{5452B61D-44D6-0E4B-89AF-729CD70D62AF}" srcOrd="1" destOrd="0" parTransId="{A2E13758-E473-484C-B989-A1D398DF9452}" sibTransId="{0D5654CC-76DA-B740-AB1F-7C6A3B55BA6F}"/>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2CF88757-F7FC-4E44-B999-3DD941135C97}" type="presParOf" srcId="{B7EFA218-8B3B-4A18-8423-43E679B4D399}" destId="{FD202789-72B0-114B-AFC5-1261DBF83690}" srcOrd="2" destOrd="0" presId="urn:microsoft.com/office/officeart/2008/layout/LinedList"/>
    <dgm:cxn modelId="{0493958F-A6FA-374B-B6F4-1A7DA9CC1B73}" type="presParOf" srcId="{B7EFA218-8B3B-4A18-8423-43E679B4D399}" destId="{D7B5D6A5-F05F-B143-B1EE-F994741013B5}" srcOrd="3" destOrd="0" presId="urn:microsoft.com/office/officeart/2008/layout/LinedList"/>
    <dgm:cxn modelId="{5C183986-E7B6-F34F-8C48-5A0EDB100813}" type="presParOf" srcId="{D7B5D6A5-F05F-B143-B1EE-F994741013B5}" destId="{D75E5888-6C7F-9844-8203-B39AEFED331D}" srcOrd="0" destOrd="0" presId="urn:microsoft.com/office/officeart/2008/layout/LinedList"/>
    <dgm:cxn modelId="{E83EFAF6-4608-C74C-A2A6-4D15608CCB02}" type="presParOf" srcId="{D7B5D6A5-F05F-B143-B1EE-F994741013B5}" destId="{59DBBEC7-3B1F-AC4C-A32F-81BB996AF2C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B8B9FAC9-DA7F-408E-9F38-FBA266BF6D4A}" type="doc">
      <dgm:prSet loTypeId="urn:microsoft.com/office/officeart/2008/layout/LinedList" loCatId="list" qsTypeId="urn:microsoft.com/office/officeart/2005/8/quickstyle/simple1" qsCatId="simple" csTypeId="urn:microsoft.com/office/officeart/2005/8/colors/accent2_2" csCatId="accent2" phldr="1"/>
      <dgm:spPr/>
      <dgm:t>
        <a:bodyPr/>
        <a:lstStyle/>
        <a:p>
          <a:endParaRPr lang="en-US"/>
        </a:p>
      </dgm:t>
    </dgm:pt>
    <dgm:pt modelId="{E095EAFF-FC28-4DDB-A62D-294ABADF82D4}">
      <dgm:prSet custT="1"/>
      <dgm:spPr/>
      <dgm:t>
        <a:bodyPr/>
        <a:lstStyle/>
        <a:p>
          <a:pPr marL="0"/>
          <a:r>
            <a:rPr lang="en-US" sz="2400" dirty="0"/>
            <a:t>5. Which of the following is true of public goods?</a:t>
          </a:r>
        </a:p>
        <a:p>
          <a:pPr marL="301752"/>
          <a:r>
            <a:rPr lang="en-US" sz="2400" dirty="0"/>
            <a:t>(a) Public goods can only be supplied by the government.</a:t>
          </a:r>
        </a:p>
        <a:p>
          <a:pPr marL="301752"/>
          <a:r>
            <a:rPr lang="en-US" sz="2400" dirty="0"/>
            <a:t>(b) From the standpoint of economic efficiency, markets will tend to supply too large a quantity of a public good.</a:t>
          </a:r>
        </a:p>
      </dgm:t>
    </dgm:pt>
    <dgm:pt modelId="{3FABE4B7-DB3D-4A99-9FAC-6E9027F84027}" type="parTrans" cxnId="{EBB75D2F-DD63-487F-9BBB-EE4874E6B6D4}">
      <dgm:prSet/>
      <dgm:spPr/>
      <dgm:t>
        <a:bodyPr/>
        <a:lstStyle/>
        <a:p>
          <a:endParaRPr lang="en-US"/>
        </a:p>
      </dgm:t>
    </dgm:pt>
    <dgm:pt modelId="{B74AC47B-E7EF-4762-A94F-A339007AF51E}" type="sibTrans" cxnId="{EBB75D2F-DD63-487F-9BBB-EE4874E6B6D4}">
      <dgm:prSet/>
      <dgm:spPr/>
      <dgm:t>
        <a:bodyPr/>
        <a:lstStyle/>
        <a:p>
          <a:endParaRPr lang="en-US"/>
        </a:p>
      </dgm:t>
    </dgm:pt>
    <dgm:pt modelId="{B2BCAA95-7554-1144-A51D-D488B27442B3}">
      <dgm:prSet/>
      <dgm:spPr/>
      <dgm:t>
        <a:bodyPr lIns="82296"/>
        <a:lstStyle/>
        <a:p>
          <a:pPr marL="301752" indent="-301752"/>
          <a:r>
            <a:rPr lang="en-US" dirty="0"/>
            <a:t>6. (a) Why do golf course developers generally purchase a large tract of land, much larger than will be used for the course, prior to its construction?</a:t>
          </a:r>
        </a:p>
        <a:p>
          <a:pPr marL="301752"/>
          <a:r>
            <a:rPr lang="en-US" dirty="0"/>
            <a:t>(b) When developing Disney World, why did the Disney Corporation purchase a sizable tract of land, far greater than needed for the park?</a:t>
          </a:r>
        </a:p>
      </dgm:t>
    </dgm:pt>
    <dgm:pt modelId="{EF74304B-6066-D44C-9035-C6F510D0E436}" type="parTrans" cxnId="{BE56F30A-277B-4946-BE1A-A43AA212B0CE}">
      <dgm:prSet/>
      <dgm:spPr/>
      <dgm:t>
        <a:bodyPr/>
        <a:lstStyle/>
        <a:p>
          <a:endParaRPr lang="en-US"/>
        </a:p>
      </dgm:t>
    </dgm:pt>
    <dgm:pt modelId="{8F8BC650-F25E-204B-A83B-CFFF577B19D6}" type="sibTrans" cxnId="{BE56F30A-277B-4946-BE1A-A43AA212B0CE}">
      <dgm:prSet/>
      <dgm:spPr/>
      <dgm:t>
        <a:bodyPr/>
        <a:lstStyle/>
        <a:p>
          <a:endParaRPr lang="en-US"/>
        </a:p>
      </dgm:t>
    </dgm:pt>
    <dgm:pt modelId="{B7EFA218-8B3B-4A18-8423-43E679B4D399}" type="pres">
      <dgm:prSet presAssocID="{B8B9FAC9-DA7F-408E-9F38-FBA266BF6D4A}" presName="vert0" presStyleCnt="0">
        <dgm:presLayoutVars>
          <dgm:dir/>
          <dgm:animOne val="branch"/>
          <dgm:animLvl val="lvl"/>
        </dgm:presLayoutVars>
      </dgm:prSet>
      <dgm:spPr/>
    </dgm:pt>
    <dgm:pt modelId="{ABA7BF25-74E9-46EB-92E2-081CC48032BA}" type="pres">
      <dgm:prSet presAssocID="{E095EAFF-FC28-4DDB-A62D-294ABADF82D4}" presName="thickLine" presStyleLbl="alignNode1" presStyleIdx="0" presStyleCnt="2"/>
      <dgm:spPr/>
    </dgm:pt>
    <dgm:pt modelId="{9B357253-4931-48B0-A024-9AC30B842386}" type="pres">
      <dgm:prSet presAssocID="{E095EAFF-FC28-4DDB-A62D-294ABADF82D4}" presName="horz1" presStyleCnt="0"/>
      <dgm:spPr/>
    </dgm:pt>
    <dgm:pt modelId="{724936F2-3634-42FF-834E-CC85BDA7299D}" type="pres">
      <dgm:prSet presAssocID="{E095EAFF-FC28-4DDB-A62D-294ABADF82D4}" presName="tx1" presStyleLbl="revTx" presStyleIdx="0" presStyleCnt="2" custScaleY="77899"/>
      <dgm:spPr/>
    </dgm:pt>
    <dgm:pt modelId="{F90D3134-D7BC-4B28-85C9-FC158B7B1707}" type="pres">
      <dgm:prSet presAssocID="{E095EAFF-FC28-4DDB-A62D-294ABADF82D4}" presName="vert1" presStyleCnt="0"/>
      <dgm:spPr/>
    </dgm:pt>
    <dgm:pt modelId="{EC7152CA-D4CA-5C4C-8B1B-57DD69639D31}" type="pres">
      <dgm:prSet presAssocID="{B2BCAA95-7554-1144-A51D-D488B27442B3}" presName="thickLine" presStyleLbl="alignNode1" presStyleIdx="1" presStyleCnt="2"/>
      <dgm:spPr/>
    </dgm:pt>
    <dgm:pt modelId="{A527F3D2-EFDA-6B45-8A8B-42A7DDF3D253}" type="pres">
      <dgm:prSet presAssocID="{B2BCAA95-7554-1144-A51D-D488B27442B3}" presName="horz1" presStyleCnt="0"/>
      <dgm:spPr/>
    </dgm:pt>
    <dgm:pt modelId="{D3D1FA58-F26D-3D43-88B2-D11BF9BE302F}" type="pres">
      <dgm:prSet presAssocID="{B2BCAA95-7554-1144-A51D-D488B27442B3}" presName="tx1" presStyleLbl="revTx" presStyleIdx="1" presStyleCnt="2" custScaleY="90508"/>
      <dgm:spPr/>
    </dgm:pt>
    <dgm:pt modelId="{B4949F2F-950A-E845-AA7E-40BA0DA57F0E}" type="pres">
      <dgm:prSet presAssocID="{B2BCAA95-7554-1144-A51D-D488B27442B3}" presName="vert1" presStyleCnt="0"/>
      <dgm:spPr/>
    </dgm:pt>
  </dgm:ptLst>
  <dgm:cxnLst>
    <dgm:cxn modelId="{BE56F30A-277B-4946-BE1A-A43AA212B0CE}" srcId="{B8B9FAC9-DA7F-408E-9F38-FBA266BF6D4A}" destId="{B2BCAA95-7554-1144-A51D-D488B27442B3}" srcOrd="1" destOrd="0" parTransId="{EF74304B-6066-D44C-9035-C6F510D0E436}" sibTransId="{8F8BC650-F25E-204B-A83B-CFFF577B19D6}"/>
    <dgm:cxn modelId="{4E513C25-B9BF-49D2-BABC-1F4434527BFE}" type="presOf" srcId="{B8B9FAC9-DA7F-408E-9F38-FBA266BF6D4A}" destId="{B7EFA218-8B3B-4A18-8423-43E679B4D399}" srcOrd="0" destOrd="0" presId="urn:microsoft.com/office/officeart/2008/layout/LinedList"/>
    <dgm:cxn modelId="{EBB75D2F-DD63-487F-9BBB-EE4874E6B6D4}" srcId="{B8B9FAC9-DA7F-408E-9F38-FBA266BF6D4A}" destId="{E095EAFF-FC28-4DDB-A62D-294ABADF82D4}" srcOrd="0" destOrd="0" parTransId="{3FABE4B7-DB3D-4A99-9FAC-6E9027F84027}" sibTransId="{B74AC47B-E7EF-4762-A94F-A339007AF51E}"/>
    <dgm:cxn modelId="{94C5855E-3450-F045-A0BE-9BB63DF3CD94}" type="presOf" srcId="{B2BCAA95-7554-1144-A51D-D488B27442B3}" destId="{D3D1FA58-F26D-3D43-88B2-D11BF9BE302F}" srcOrd="0" destOrd="0" presId="urn:microsoft.com/office/officeart/2008/layout/LinedList"/>
    <dgm:cxn modelId="{086BA3AA-ACF5-401D-80D4-A101082A8FC4}" type="presOf" srcId="{E095EAFF-FC28-4DDB-A62D-294ABADF82D4}" destId="{724936F2-3634-42FF-834E-CC85BDA7299D}" srcOrd="0" destOrd="0" presId="urn:microsoft.com/office/officeart/2008/layout/LinedList"/>
    <dgm:cxn modelId="{6EC23E07-8DF8-452F-BD70-43AD70980CAF}" type="presParOf" srcId="{B7EFA218-8B3B-4A18-8423-43E679B4D399}" destId="{ABA7BF25-74E9-46EB-92E2-081CC48032BA}" srcOrd="0" destOrd="0" presId="urn:microsoft.com/office/officeart/2008/layout/LinedList"/>
    <dgm:cxn modelId="{A83EA2C2-AD9D-41E0-973C-CF99B4991511}" type="presParOf" srcId="{B7EFA218-8B3B-4A18-8423-43E679B4D399}" destId="{9B357253-4931-48B0-A024-9AC30B842386}" srcOrd="1" destOrd="0" presId="urn:microsoft.com/office/officeart/2008/layout/LinedList"/>
    <dgm:cxn modelId="{70DE8EBC-6F76-45D5-A5BF-6FC29A26487B}" type="presParOf" srcId="{9B357253-4931-48B0-A024-9AC30B842386}" destId="{724936F2-3634-42FF-834E-CC85BDA7299D}" srcOrd="0" destOrd="0" presId="urn:microsoft.com/office/officeart/2008/layout/LinedList"/>
    <dgm:cxn modelId="{BEB40D63-C8F2-441B-A5EC-10C6F9EE63A3}" type="presParOf" srcId="{9B357253-4931-48B0-A024-9AC30B842386}" destId="{F90D3134-D7BC-4B28-85C9-FC158B7B1707}" srcOrd="1" destOrd="0" presId="urn:microsoft.com/office/officeart/2008/layout/LinedList"/>
    <dgm:cxn modelId="{5B18A68C-CB95-964B-A4B1-C194ADEB1B2E}" type="presParOf" srcId="{B7EFA218-8B3B-4A18-8423-43E679B4D399}" destId="{EC7152CA-D4CA-5C4C-8B1B-57DD69639D31}" srcOrd="2" destOrd="0" presId="urn:microsoft.com/office/officeart/2008/layout/LinedList"/>
    <dgm:cxn modelId="{1DD81BEE-CAF1-9D41-B7D2-8379D48FE2CC}" type="presParOf" srcId="{B7EFA218-8B3B-4A18-8423-43E679B4D399}" destId="{A527F3D2-EFDA-6B45-8A8B-42A7DDF3D253}" srcOrd="3" destOrd="0" presId="urn:microsoft.com/office/officeart/2008/layout/LinedList"/>
    <dgm:cxn modelId="{CB4BAB05-ADD8-9C48-8BFA-4680D52E1502}" type="presParOf" srcId="{A527F3D2-EFDA-6B45-8A8B-42A7DDF3D253}" destId="{D3D1FA58-F26D-3D43-88B2-D11BF9BE302F}" srcOrd="0" destOrd="0" presId="urn:microsoft.com/office/officeart/2008/layout/LinedList"/>
    <dgm:cxn modelId="{B4B1322A-00EE-9844-A372-2BE7A9BA2077}" type="presParOf" srcId="{A527F3D2-EFDA-6B45-8A8B-42A7DDF3D253}" destId="{B4949F2F-950A-E845-AA7E-40BA0DA57F0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F1C97F-230D-3F42-B16F-FE9E1096517C}">
      <dsp:nvSpPr>
        <dsp:cNvPr id="0" name=""/>
        <dsp:cNvSpPr/>
      </dsp:nvSpPr>
      <dsp:spPr>
        <a:xfrm>
          <a:off x="0" y="126941"/>
          <a:ext cx="8128000" cy="1539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Economists use the concept of </a:t>
          </a:r>
          <a:r>
            <a:rPr lang="en-US" sz="2800" b="1" i="1" kern="1200" dirty="0"/>
            <a:t>efficiency</a:t>
          </a:r>
          <a:r>
            <a:rPr lang="en-US" sz="2800" kern="1200" dirty="0"/>
            <a:t> to judge actions because efficient use of resources implies the maximum value of output from the resource base.</a:t>
          </a:r>
        </a:p>
      </dsp:txBody>
      <dsp:txXfrm>
        <a:off x="75163" y="202104"/>
        <a:ext cx="7977674" cy="1389393"/>
      </dsp:txXfrm>
    </dsp:sp>
    <dsp:sp modelId="{199B06AB-F7E4-5941-ABF6-06FFCAB0EB63}">
      <dsp:nvSpPr>
        <dsp:cNvPr id="0" name=""/>
        <dsp:cNvSpPr/>
      </dsp:nvSpPr>
      <dsp:spPr>
        <a:xfrm>
          <a:off x="0" y="1666661"/>
          <a:ext cx="8128000" cy="176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Two conditions necessary for </a:t>
          </a:r>
          <a:r>
            <a:rPr lang="en-US" sz="2200" b="1" i="1" kern="1200" dirty="0"/>
            <a:t>ideal efficiency</a:t>
          </a:r>
          <a:r>
            <a:rPr lang="en-US" sz="2200" kern="1200" dirty="0"/>
            <a:t>:</a:t>
          </a:r>
        </a:p>
        <a:p>
          <a:pPr marL="457200" lvl="2" indent="-228600" algn="l" defTabSz="977900">
            <a:lnSpc>
              <a:spcPct val="90000"/>
            </a:lnSpc>
            <a:spcBef>
              <a:spcPct val="0"/>
            </a:spcBef>
            <a:spcAft>
              <a:spcPct val="20000"/>
            </a:spcAft>
            <a:buChar char="•"/>
          </a:pPr>
          <a:r>
            <a:rPr lang="en-US" sz="2200" kern="1200" dirty="0"/>
            <a:t>All activities that provide individuals with more benefits than costs must be undertaken.</a:t>
          </a:r>
        </a:p>
        <a:p>
          <a:pPr marL="457200" lvl="2" indent="-228600" algn="l" defTabSz="977900">
            <a:lnSpc>
              <a:spcPct val="90000"/>
            </a:lnSpc>
            <a:spcBef>
              <a:spcPct val="0"/>
            </a:spcBef>
            <a:spcAft>
              <a:spcPct val="20000"/>
            </a:spcAft>
            <a:buChar char="•"/>
          </a:pPr>
          <a:r>
            <a:rPr lang="en-US" sz="2200" kern="1200" dirty="0"/>
            <a:t>No activities that provide benefits less than costs should be undertaken.</a:t>
          </a:r>
        </a:p>
      </dsp:txBody>
      <dsp:txXfrm>
        <a:off x="0" y="1666661"/>
        <a:ext cx="8128000" cy="1767780"/>
      </dsp:txXfrm>
    </dsp:sp>
    <dsp:sp modelId="{CF4B8010-B8D8-9E40-9CD7-DCBD963E196F}">
      <dsp:nvSpPr>
        <dsp:cNvPr id="0" name=""/>
        <dsp:cNvSpPr/>
      </dsp:nvSpPr>
      <dsp:spPr>
        <a:xfrm>
          <a:off x="0" y="3434441"/>
          <a:ext cx="8128000" cy="1539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In order for economic efficiency to be achieved, both conditions must be present.</a:t>
          </a:r>
        </a:p>
      </dsp:txBody>
      <dsp:txXfrm>
        <a:off x="75163" y="3509604"/>
        <a:ext cx="7977674" cy="13893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B4E111-168F-E044-BC1C-B74C6CD513B3}">
      <dsp:nvSpPr>
        <dsp:cNvPr id="0" name=""/>
        <dsp:cNvSpPr/>
      </dsp:nvSpPr>
      <dsp:spPr>
        <a:xfrm>
          <a:off x="0" y="39202"/>
          <a:ext cx="8128000" cy="191777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There is an old saying, “If it’s worth doing, it’s worth doing to the best of your ability.” Is this really true?</a:t>
          </a:r>
        </a:p>
      </dsp:txBody>
      <dsp:txXfrm>
        <a:off x="93618" y="132820"/>
        <a:ext cx="7940764" cy="1730540"/>
      </dsp:txXfrm>
    </dsp:sp>
    <dsp:sp modelId="{22C21E98-7658-7B4C-8182-4E161A9DCD75}">
      <dsp:nvSpPr>
        <dsp:cNvPr id="0" name=""/>
        <dsp:cNvSpPr/>
      </dsp:nvSpPr>
      <dsp:spPr>
        <a:xfrm>
          <a:off x="0" y="1956978"/>
          <a:ext cx="8128000" cy="11871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Economics indicates that at some point the gains from doing something better will not be worth the cost.</a:t>
          </a:r>
        </a:p>
        <a:p>
          <a:pPr marL="228600" lvl="1" indent="-228600" algn="l" defTabSz="1066800">
            <a:lnSpc>
              <a:spcPct val="90000"/>
            </a:lnSpc>
            <a:spcBef>
              <a:spcPct val="0"/>
            </a:spcBef>
            <a:spcAft>
              <a:spcPct val="20000"/>
            </a:spcAft>
            <a:buChar char="•"/>
          </a:pPr>
          <a:r>
            <a:rPr lang="en-US" sz="2400" kern="1200" dirty="0"/>
            <a:t>It makes sense to stop short of perfection.</a:t>
          </a:r>
        </a:p>
      </dsp:txBody>
      <dsp:txXfrm>
        <a:off x="0" y="1956978"/>
        <a:ext cx="8128000" cy="1187145"/>
      </dsp:txXfrm>
    </dsp:sp>
    <dsp:sp modelId="{DB1515CD-C631-A546-9FC1-4E48E8A6F809}">
      <dsp:nvSpPr>
        <dsp:cNvPr id="0" name=""/>
        <dsp:cNvSpPr/>
      </dsp:nvSpPr>
      <dsp:spPr>
        <a:xfrm>
          <a:off x="0" y="3144123"/>
          <a:ext cx="8128000" cy="191777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Economics is about trade-offs: </a:t>
          </a:r>
        </a:p>
        <a:p>
          <a:pPr marL="0" lvl="0" indent="0" algn="l" defTabSz="1377950">
            <a:lnSpc>
              <a:spcPct val="90000"/>
            </a:lnSpc>
            <a:spcBef>
              <a:spcPct val="0"/>
            </a:spcBef>
            <a:spcAft>
              <a:spcPct val="35000"/>
            </a:spcAft>
            <a:buNone/>
          </a:pPr>
          <a:r>
            <a:rPr lang="en-US" sz="3100" kern="1200" dirty="0"/>
            <a:t>Even worthy activities can be pursued beyond the level consistent with economic efficiency.</a:t>
          </a:r>
        </a:p>
      </dsp:txBody>
      <dsp:txXfrm>
        <a:off x="93618" y="3237741"/>
        <a:ext cx="7940764" cy="17305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3256F-1149-5E4A-B99B-B689D53F0261}">
      <dsp:nvSpPr>
        <dsp:cNvPr id="0" name=""/>
        <dsp:cNvSpPr/>
      </dsp:nvSpPr>
      <dsp:spPr>
        <a:xfrm>
          <a:off x="0" y="58001"/>
          <a:ext cx="8128000" cy="11536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There is substantial agreement among scholars that at least two functions of government are legitimate:</a:t>
          </a:r>
        </a:p>
      </dsp:txBody>
      <dsp:txXfrm>
        <a:off x="56315" y="114316"/>
        <a:ext cx="8015370" cy="1040990"/>
      </dsp:txXfrm>
    </dsp:sp>
    <dsp:sp modelId="{B28983CD-C492-1247-9D36-34E1AAA65751}">
      <dsp:nvSpPr>
        <dsp:cNvPr id="0" name=""/>
        <dsp:cNvSpPr/>
      </dsp:nvSpPr>
      <dsp:spPr>
        <a:xfrm>
          <a:off x="0" y="1295141"/>
          <a:ext cx="8128000" cy="11536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kern="1200" dirty="0"/>
            <a:t>Protective function:</a:t>
          </a:r>
        </a:p>
      </dsp:txBody>
      <dsp:txXfrm>
        <a:off x="56315" y="1351456"/>
        <a:ext cx="8015370" cy="1040990"/>
      </dsp:txXfrm>
    </dsp:sp>
    <dsp:sp modelId="{AD20036E-3587-3740-9711-6DCF4B7676D5}">
      <dsp:nvSpPr>
        <dsp:cNvPr id="0" name=""/>
        <dsp:cNvSpPr/>
      </dsp:nvSpPr>
      <dsp:spPr>
        <a:xfrm>
          <a:off x="0" y="2448761"/>
          <a:ext cx="8128000" cy="720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protection of individuals and their property against invasions by others.</a:t>
          </a:r>
        </a:p>
      </dsp:txBody>
      <dsp:txXfrm>
        <a:off x="0" y="2448761"/>
        <a:ext cx="8128000" cy="720359"/>
      </dsp:txXfrm>
    </dsp:sp>
    <dsp:sp modelId="{C4F0304E-CD79-7945-BF99-045E2428DB83}">
      <dsp:nvSpPr>
        <dsp:cNvPr id="0" name=""/>
        <dsp:cNvSpPr/>
      </dsp:nvSpPr>
      <dsp:spPr>
        <a:xfrm>
          <a:off x="0" y="3169121"/>
          <a:ext cx="8128000" cy="11536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kern="1200" dirty="0"/>
            <a:t>Productive function:</a:t>
          </a:r>
        </a:p>
      </dsp:txBody>
      <dsp:txXfrm>
        <a:off x="56315" y="3225436"/>
        <a:ext cx="8015370" cy="1040990"/>
      </dsp:txXfrm>
    </dsp:sp>
    <dsp:sp modelId="{508CF94E-00C9-5D48-9AE7-93FE32AD9FD3}">
      <dsp:nvSpPr>
        <dsp:cNvPr id="0" name=""/>
        <dsp:cNvSpPr/>
      </dsp:nvSpPr>
      <dsp:spPr>
        <a:xfrm>
          <a:off x="0" y="4322741"/>
          <a:ext cx="8128000" cy="720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the production of goods and services that cannot easily be provided through private markets.</a:t>
          </a:r>
        </a:p>
      </dsp:txBody>
      <dsp:txXfrm>
        <a:off x="0" y="4322741"/>
        <a:ext cx="8128000" cy="7203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7D705-EFFB-3743-A450-2DF2E7AFC0C4}">
      <dsp:nvSpPr>
        <dsp:cNvPr id="0" name=""/>
        <dsp:cNvSpPr/>
      </dsp:nvSpPr>
      <dsp:spPr>
        <a:xfrm>
          <a:off x="0" y="73706"/>
          <a:ext cx="8128000" cy="29975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The most fundamental function of government is the </a:t>
          </a:r>
          <a:r>
            <a:rPr lang="en-US" sz="4200" b="1" i="1" kern="1200" dirty="0"/>
            <a:t>protection</a:t>
          </a:r>
          <a:r>
            <a:rPr lang="en-US" sz="4200" kern="1200" dirty="0"/>
            <a:t> of individuals and their property against acts of aggression.</a:t>
          </a:r>
        </a:p>
      </dsp:txBody>
      <dsp:txXfrm>
        <a:off x="146328" y="220034"/>
        <a:ext cx="7835344" cy="2704884"/>
      </dsp:txXfrm>
    </dsp:sp>
    <dsp:sp modelId="{10B4BC90-3018-CE48-A3BB-73B29D2E29CF}">
      <dsp:nvSpPr>
        <dsp:cNvPr id="0" name=""/>
        <dsp:cNvSpPr/>
      </dsp:nvSpPr>
      <dsp:spPr>
        <a:xfrm>
          <a:off x="0" y="3071246"/>
          <a:ext cx="8128000" cy="19561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n-US" sz="3300" kern="1200" dirty="0"/>
            <a:t>Involves the maintenance of a legal structure (rules) for the enforcement of contracts and a mechanism for the settlement of disputes.</a:t>
          </a:r>
        </a:p>
      </dsp:txBody>
      <dsp:txXfrm>
        <a:off x="0" y="3071246"/>
        <a:ext cx="8128000" cy="19561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86B43C-12F8-FC4F-AF2D-236C0B8BDAD4}">
      <dsp:nvSpPr>
        <dsp:cNvPr id="0" name=""/>
        <dsp:cNvSpPr/>
      </dsp:nvSpPr>
      <dsp:spPr>
        <a:xfrm>
          <a:off x="0" y="6320"/>
          <a:ext cx="8128000" cy="23095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Involves the provision of a limited set of goods difficult to supply through the market.</a:t>
          </a:r>
        </a:p>
      </dsp:txBody>
      <dsp:txXfrm>
        <a:off x="112744" y="119064"/>
        <a:ext cx="7902512" cy="2084091"/>
      </dsp:txXfrm>
    </dsp:sp>
    <dsp:sp modelId="{A16B8FC1-C7C9-F94B-8F15-11DA18384041}">
      <dsp:nvSpPr>
        <dsp:cNvPr id="0" name=""/>
        <dsp:cNvSpPr/>
      </dsp:nvSpPr>
      <dsp:spPr>
        <a:xfrm>
          <a:off x="0" y="2315899"/>
          <a:ext cx="8128000" cy="104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n-US" sz="3300" kern="1200" dirty="0"/>
            <a:t>A stable monetary and financial environment is vital.</a:t>
          </a:r>
        </a:p>
      </dsp:txBody>
      <dsp:txXfrm>
        <a:off x="0" y="2315899"/>
        <a:ext cx="8128000" cy="10432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0"/>
          <a:ext cx="8128000" cy="4025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From the standpoint of economic efficiency, which of the following make sense:</a:t>
          </a:r>
        </a:p>
        <a:p>
          <a:pPr marL="301752" lvl="0" indent="0" algn="l" defTabSz="1066800">
            <a:lnSpc>
              <a:spcPct val="90000"/>
            </a:lnSpc>
            <a:spcBef>
              <a:spcPct val="0"/>
            </a:spcBef>
            <a:spcAft>
              <a:spcPct val="35000"/>
            </a:spcAft>
            <a:buNone/>
          </a:pPr>
          <a:r>
            <a:rPr lang="en-US" sz="2400" kern="1200" dirty="0"/>
            <a:t>(a) Make the highest possible grade in your economics class.</a:t>
          </a:r>
        </a:p>
        <a:p>
          <a:pPr marL="301752" lvl="0" indent="0" algn="l" defTabSz="1066800">
            <a:lnSpc>
              <a:spcPct val="90000"/>
            </a:lnSpc>
            <a:spcBef>
              <a:spcPct val="0"/>
            </a:spcBef>
            <a:spcAft>
              <a:spcPct val="35000"/>
            </a:spcAft>
            <a:buNone/>
          </a:pPr>
          <a:r>
            <a:rPr lang="en-US" sz="2400" kern="1200" dirty="0"/>
            <a:t>(b) Eliminate all air and water pollution.</a:t>
          </a:r>
        </a:p>
        <a:p>
          <a:pPr marL="301752" lvl="0" indent="0" algn="l" defTabSz="1066800">
            <a:lnSpc>
              <a:spcPct val="90000"/>
            </a:lnSpc>
            <a:spcBef>
              <a:spcPct val="0"/>
            </a:spcBef>
            <a:spcAft>
              <a:spcPct val="35000"/>
            </a:spcAft>
            <a:buNone/>
          </a:pPr>
          <a:r>
            <a:rPr lang="en-US" sz="2400" kern="1200" dirty="0"/>
            <a:t>(c) Make airplanes fully secure against terrorist attacks.</a:t>
          </a:r>
        </a:p>
        <a:p>
          <a:pPr marL="301752" lvl="0" indent="0" algn="l" defTabSz="1066800">
            <a:lnSpc>
              <a:spcPct val="90000"/>
            </a:lnSpc>
            <a:spcBef>
              <a:spcPct val="0"/>
            </a:spcBef>
            <a:spcAft>
              <a:spcPct val="35000"/>
            </a:spcAft>
            <a:buNone/>
          </a:pPr>
          <a:r>
            <a:rPr lang="en-US" sz="2400" kern="1200" dirty="0"/>
            <a:t>(d) Make cars so safe there will never be another traffic fatality.</a:t>
          </a:r>
        </a:p>
      </dsp:txBody>
      <dsp:txXfrm>
        <a:off x="0" y="0"/>
        <a:ext cx="8128000" cy="40257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829"/>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829"/>
          <a:ext cx="8128000" cy="8520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What is the distinction between the “protective” and “productive” functions of government?</a:t>
          </a:r>
        </a:p>
      </dsp:txBody>
      <dsp:txXfrm>
        <a:off x="0" y="829"/>
        <a:ext cx="8128000" cy="852051"/>
      </dsp:txXfrm>
    </dsp:sp>
    <dsp:sp modelId="{EC7152CA-D4CA-5C4C-8B1B-57DD69639D31}">
      <dsp:nvSpPr>
        <dsp:cNvPr id="0" name=""/>
        <dsp:cNvSpPr/>
      </dsp:nvSpPr>
      <dsp:spPr>
        <a:xfrm>
          <a:off x="0" y="852881"/>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852881"/>
          <a:ext cx="8120062" cy="1204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“If it’s worth doing, it’s worth doing to the best of your ability.” What is the economic explanation for why this statement is often said but rarely done?</a:t>
          </a:r>
        </a:p>
      </dsp:txBody>
      <dsp:txXfrm>
        <a:off x="0" y="852881"/>
        <a:ext cx="8120062" cy="12046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C3CAB6-28C2-BB4E-A7D6-06C4A3A2F952}">
      <dsp:nvSpPr>
        <dsp:cNvPr id="0" name=""/>
        <dsp:cNvSpPr/>
      </dsp:nvSpPr>
      <dsp:spPr>
        <a:xfrm>
          <a:off x="0" y="36206"/>
          <a:ext cx="9321800" cy="7514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Four Reasons</a:t>
          </a:r>
        </a:p>
      </dsp:txBody>
      <dsp:txXfrm>
        <a:off x="36683" y="72889"/>
        <a:ext cx="9248434" cy="678096"/>
      </dsp:txXfrm>
    </dsp:sp>
    <dsp:sp modelId="{06928389-08C8-1F4A-A593-4B72E40E5E32}">
      <dsp:nvSpPr>
        <dsp:cNvPr id="0" name=""/>
        <dsp:cNvSpPr/>
      </dsp:nvSpPr>
      <dsp:spPr>
        <a:xfrm>
          <a:off x="0" y="787669"/>
          <a:ext cx="9321800" cy="150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5967"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dirty="0"/>
            <a:t>Lack of Competition</a:t>
          </a:r>
        </a:p>
        <a:p>
          <a:pPr marL="228600" lvl="1" indent="-228600" algn="l" defTabSz="977900">
            <a:lnSpc>
              <a:spcPct val="90000"/>
            </a:lnSpc>
            <a:spcBef>
              <a:spcPct val="0"/>
            </a:spcBef>
            <a:spcAft>
              <a:spcPct val="20000"/>
            </a:spcAft>
            <a:buChar char="•"/>
          </a:pPr>
          <a:r>
            <a:rPr lang="en-US" sz="2200" kern="1200"/>
            <a:t>Externalities</a:t>
          </a:r>
        </a:p>
        <a:p>
          <a:pPr marL="228600" lvl="1" indent="-228600" algn="l" defTabSz="977900">
            <a:lnSpc>
              <a:spcPct val="90000"/>
            </a:lnSpc>
            <a:spcBef>
              <a:spcPct val="0"/>
            </a:spcBef>
            <a:spcAft>
              <a:spcPct val="20000"/>
            </a:spcAft>
            <a:buChar char="•"/>
          </a:pPr>
          <a:r>
            <a:rPr lang="en-US" sz="2200" kern="1200"/>
            <a:t>Public Goods</a:t>
          </a:r>
        </a:p>
        <a:p>
          <a:pPr marL="228600" lvl="1" indent="-228600" algn="l" defTabSz="977900">
            <a:lnSpc>
              <a:spcPct val="90000"/>
            </a:lnSpc>
            <a:spcBef>
              <a:spcPct val="0"/>
            </a:spcBef>
            <a:spcAft>
              <a:spcPct val="20000"/>
            </a:spcAft>
            <a:buChar char="•"/>
          </a:pPr>
          <a:r>
            <a:rPr lang="en-US" sz="2200" kern="1200" dirty="0"/>
            <a:t>Poor Information</a:t>
          </a:r>
        </a:p>
      </dsp:txBody>
      <dsp:txXfrm>
        <a:off x="0" y="787669"/>
        <a:ext cx="9321800" cy="1506960"/>
      </dsp:txXfrm>
    </dsp:sp>
    <dsp:sp modelId="{D279073F-F0D0-CA44-9535-1B6DB509E493}">
      <dsp:nvSpPr>
        <dsp:cNvPr id="0" name=""/>
        <dsp:cNvSpPr/>
      </dsp:nvSpPr>
      <dsp:spPr>
        <a:xfrm>
          <a:off x="0" y="2294629"/>
          <a:ext cx="9321800" cy="277026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“The principal justification for public policy intervention lies in the frequent and numerous shortcomings of market outcomes.”</a:t>
          </a:r>
        </a:p>
        <a:p>
          <a:pPr marL="0" lvl="0" indent="0" algn="l" defTabSz="1244600">
            <a:lnSpc>
              <a:spcPct val="90000"/>
            </a:lnSpc>
            <a:spcBef>
              <a:spcPct val="0"/>
            </a:spcBef>
            <a:spcAft>
              <a:spcPct val="35000"/>
            </a:spcAft>
            <a:buNone/>
          </a:pPr>
          <a:r>
            <a:rPr lang="en-US" sz="2800" kern="1200" dirty="0"/>
            <a:t>		––Charles Wolf, Jr. senior economic advisor </a:t>
          </a:r>
        </a:p>
        <a:p>
          <a:pPr marL="0" lvl="0" indent="0" algn="l" defTabSz="1244600">
            <a:lnSpc>
              <a:spcPct val="90000"/>
            </a:lnSpc>
            <a:spcBef>
              <a:spcPct val="0"/>
            </a:spcBef>
            <a:spcAft>
              <a:spcPct val="35000"/>
            </a:spcAft>
            <a:buNone/>
          </a:pPr>
          <a:r>
            <a:rPr lang="en-US" sz="2800" kern="1200" dirty="0"/>
            <a:t>		    at the RAND Corporation</a:t>
          </a:r>
        </a:p>
      </dsp:txBody>
      <dsp:txXfrm>
        <a:off x="135233" y="2429862"/>
        <a:ext cx="9051334" cy="24998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7ECD23-E98D-F84E-8D29-DFD8BFCD0A19}">
      <dsp:nvSpPr>
        <dsp:cNvPr id="0" name=""/>
        <dsp:cNvSpPr/>
      </dsp:nvSpPr>
      <dsp:spPr>
        <a:xfrm>
          <a:off x="0" y="271799"/>
          <a:ext cx="8128000" cy="119925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dirty="0"/>
            <a:t>When competition is absent:</a:t>
          </a:r>
        </a:p>
      </dsp:txBody>
      <dsp:txXfrm>
        <a:off x="58543" y="330342"/>
        <a:ext cx="8010914" cy="1082164"/>
      </dsp:txXfrm>
    </dsp:sp>
    <dsp:sp modelId="{9C11BBA8-4826-AE4D-A77B-B951A17DFE44}">
      <dsp:nvSpPr>
        <dsp:cNvPr id="0" name=""/>
        <dsp:cNvSpPr/>
      </dsp:nvSpPr>
      <dsp:spPr>
        <a:xfrm>
          <a:off x="0" y="1471049"/>
          <a:ext cx="8128000" cy="1914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63500" rIns="355600" bIns="63500" numCol="1" spcCol="1270" anchor="t" anchorCtr="0">
          <a:noAutofit/>
        </a:bodyPr>
        <a:lstStyle/>
        <a:p>
          <a:pPr marL="285750" lvl="1" indent="-285750" algn="l" defTabSz="1733550">
            <a:lnSpc>
              <a:spcPct val="90000"/>
            </a:lnSpc>
            <a:spcBef>
              <a:spcPct val="0"/>
            </a:spcBef>
            <a:spcAft>
              <a:spcPct val="20000"/>
            </a:spcAft>
            <a:buChar char="•"/>
          </a:pPr>
          <a:r>
            <a:rPr lang="en-US" sz="3900" kern="1200" dirty="0"/>
            <a:t>Sellers may gain by restricting output and raising price.</a:t>
          </a:r>
        </a:p>
        <a:p>
          <a:pPr marL="285750" lvl="1" indent="-285750" algn="l" defTabSz="1733550">
            <a:lnSpc>
              <a:spcPct val="90000"/>
            </a:lnSpc>
            <a:spcBef>
              <a:spcPct val="0"/>
            </a:spcBef>
            <a:spcAft>
              <a:spcPct val="20000"/>
            </a:spcAft>
            <a:buChar char="•"/>
          </a:pPr>
          <a:r>
            <a:rPr lang="en-US" sz="3900" kern="1200" dirty="0"/>
            <a:t>Too few units will be produced.</a:t>
          </a:r>
        </a:p>
      </dsp:txBody>
      <dsp:txXfrm>
        <a:off x="0" y="1471049"/>
        <a:ext cx="8128000" cy="191475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6C1BC3-3793-2040-9BE7-116852D2FDD4}">
      <dsp:nvSpPr>
        <dsp:cNvPr id="0" name=""/>
        <dsp:cNvSpPr/>
      </dsp:nvSpPr>
      <dsp:spPr>
        <a:xfrm>
          <a:off x="0" y="16136"/>
          <a:ext cx="8128000" cy="954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Externalities exist when the market fails to register fully costs and benefits.</a:t>
          </a:r>
        </a:p>
      </dsp:txBody>
      <dsp:txXfrm>
        <a:off x="46606" y="62742"/>
        <a:ext cx="8034788" cy="861507"/>
      </dsp:txXfrm>
    </dsp:sp>
    <dsp:sp modelId="{B9F4C67A-7B4D-3C4B-A92B-C223230B3B6D}">
      <dsp:nvSpPr>
        <dsp:cNvPr id="0" name=""/>
        <dsp:cNvSpPr/>
      </dsp:nvSpPr>
      <dsp:spPr>
        <a:xfrm>
          <a:off x="0" y="1039976"/>
          <a:ext cx="8128000" cy="954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External costs:</a:t>
          </a:r>
        </a:p>
      </dsp:txBody>
      <dsp:txXfrm>
        <a:off x="46606" y="1086582"/>
        <a:ext cx="8034788" cy="861507"/>
      </dsp:txXfrm>
    </dsp:sp>
    <dsp:sp modelId="{739D3399-1285-1746-B188-EBFA76CC7D92}">
      <dsp:nvSpPr>
        <dsp:cNvPr id="0" name=""/>
        <dsp:cNvSpPr/>
      </dsp:nvSpPr>
      <dsp:spPr>
        <a:xfrm>
          <a:off x="0" y="1994696"/>
          <a:ext cx="8128000" cy="1192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Present when the actions of individuals, group, or firms harm the property of others without their consent.</a:t>
          </a:r>
        </a:p>
        <a:p>
          <a:pPr marL="171450" lvl="1" indent="-171450" algn="l" defTabSz="844550">
            <a:lnSpc>
              <a:spcPct val="90000"/>
            </a:lnSpc>
            <a:spcBef>
              <a:spcPct val="0"/>
            </a:spcBef>
            <a:spcAft>
              <a:spcPct val="20000"/>
            </a:spcAft>
            <a:buChar char="•"/>
          </a:pPr>
          <a:r>
            <a:rPr lang="en-US" sz="1900" kern="1200" dirty="0"/>
            <a:t>The problem arises because property rights are imperfectly defined and/or enforced.</a:t>
          </a:r>
        </a:p>
      </dsp:txBody>
      <dsp:txXfrm>
        <a:off x="0" y="1994696"/>
        <a:ext cx="8128000" cy="1192320"/>
      </dsp:txXfrm>
    </dsp:sp>
    <dsp:sp modelId="{737C7974-2B37-F44B-A5B6-8883A0BAE9FE}">
      <dsp:nvSpPr>
        <dsp:cNvPr id="0" name=""/>
        <dsp:cNvSpPr/>
      </dsp:nvSpPr>
      <dsp:spPr>
        <a:xfrm>
          <a:off x="0" y="3187016"/>
          <a:ext cx="8128000" cy="954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t>External benefits:</a:t>
          </a:r>
        </a:p>
      </dsp:txBody>
      <dsp:txXfrm>
        <a:off x="46606" y="3233622"/>
        <a:ext cx="8034788" cy="861507"/>
      </dsp:txXfrm>
    </dsp:sp>
    <dsp:sp modelId="{2C82DD9E-DFB2-434F-9035-A6A204F5156A}">
      <dsp:nvSpPr>
        <dsp:cNvPr id="0" name=""/>
        <dsp:cNvSpPr/>
      </dsp:nvSpPr>
      <dsp:spPr>
        <a:xfrm>
          <a:off x="0" y="4141736"/>
          <a:ext cx="8128000"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Present when the actions of individuals, groups, or firms generate benefits for nonparticipating parties.</a:t>
          </a:r>
        </a:p>
      </dsp:txBody>
      <dsp:txXfrm>
        <a:off x="0" y="4141736"/>
        <a:ext cx="8128000" cy="5961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FAF5C-A4E3-3E49-AE51-B374416E01C0}">
      <dsp:nvSpPr>
        <dsp:cNvPr id="0" name=""/>
        <dsp:cNvSpPr/>
      </dsp:nvSpPr>
      <dsp:spPr>
        <a:xfrm>
          <a:off x="0" y="0"/>
          <a:ext cx="750956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943EA-BE6F-1045-83D3-03B9137578C9}">
      <dsp:nvSpPr>
        <dsp:cNvPr id="0" name=""/>
        <dsp:cNvSpPr/>
      </dsp:nvSpPr>
      <dsp:spPr>
        <a:xfrm>
          <a:off x="0" y="0"/>
          <a:ext cx="7509566" cy="4500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 In 2009, Elinor Ostrom became the first woman to earn the Nobel Prize in Economics, an award she shared with Oliver Williamson. She was awarded the Nobel Prize for her research on the “tragedy of the commons”—the idea that when a resource is owned in common it will be overused because each person has an incentive to use it before others do.</a:t>
          </a:r>
        </a:p>
        <a:p>
          <a:pPr marL="0" lvl="0" indent="0" algn="l" defTabSz="1022350">
            <a:lnSpc>
              <a:spcPct val="90000"/>
            </a:lnSpc>
            <a:spcBef>
              <a:spcPct val="0"/>
            </a:spcBef>
            <a:spcAft>
              <a:spcPct val="35000"/>
            </a:spcAft>
            <a:buNone/>
          </a:pPr>
          <a:r>
            <a:rPr lang="en-US" sz="2300" kern="1200" dirty="0"/>
            <a:t>• Ostrom’s research found that community management and rulemaking was often superior to top-down central planning by governmental authorities. Her work provides insight on how cooperative arrangements can sometime lead to efficient solutions even when a resource is owned in common.</a:t>
          </a:r>
        </a:p>
      </dsp:txBody>
      <dsp:txXfrm>
        <a:off x="0" y="0"/>
        <a:ext cx="7509566" cy="450003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79803-CC23-5449-8AAC-A3EF6E22CAFA}">
      <dsp:nvSpPr>
        <dsp:cNvPr id="0" name=""/>
        <dsp:cNvSpPr/>
      </dsp:nvSpPr>
      <dsp:spPr>
        <a:xfrm>
          <a:off x="0" y="307352"/>
          <a:ext cx="8128000" cy="2199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When external benefits are present, the demand curve </a:t>
          </a:r>
          <a:r>
            <a:rPr lang="en-US" sz="4000" b="1" i="1" kern="1200" dirty="0"/>
            <a:t>understates</a:t>
          </a:r>
          <a:r>
            <a:rPr lang="en-US" sz="4000" kern="1200" dirty="0"/>
            <a:t> the total value of the output. </a:t>
          </a:r>
        </a:p>
      </dsp:txBody>
      <dsp:txXfrm>
        <a:off x="107376" y="414728"/>
        <a:ext cx="7913248" cy="1984848"/>
      </dsp:txXfrm>
    </dsp:sp>
    <dsp:sp modelId="{BD406E33-DB76-8349-9604-1EBD173DF82E}">
      <dsp:nvSpPr>
        <dsp:cNvPr id="0" name=""/>
        <dsp:cNvSpPr/>
      </dsp:nvSpPr>
      <dsp:spPr>
        <a:xfrm>
          <a:off x="0" y="2506953"/>
          <a:ext cx="8128000" cy="1945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a:t>Units that are more highly valued than their costs may not be produced.</a:t>
          </a:r>
        </a:p>
        <a:p>
          <a:pPr marL="285750" lvl="1" indent="-285750" algn="l" defTabSz="1377950">
            <a:lnSpc>
              <a:spcPct val="90000"/>
            </a:lnSpc>
            <a:spcBef>
              <a:spcPct val="0"/>
            </a:spcBef>
            <a:spcAft>
              <a:spcPct val="20000"/>
            </a:spcAft>
            <a:buChar char="•"/>
          </a:pPr>
          <a:r>
            <a:rPr lang="en-US" sz="3100" kern="1200" dirty="0"/>
            <a:t>From the viewpoint of efficiency, too few units will often be produced.</a:t>
          </a:r>
        </a:p>
      </dsp:txBody>
      <dsp:txXfrm>
        <a:off x="0" y="2506953"/>
        <a:ext cx="8128000" cy="19458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DF09F-770A-4B40-BB03-6A9FA245441D}">
      <dsp:nvSpPr>
        <dsp:cNvPr id="0" name=""/>
        <dsp:cNvSpPr/>
      </dsp:nvSpPr>
      <dsp:spPr>
        <a:xfrm>
          <a:off x="0" y="20313"/>
          <a:ext cx="8128000" cy="14333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Entrepreneurs have a strong incentive to figure out ways to capture external benefits.</a:t>
          </a:r>
        </a:p>
      </dsp:txBody>
      <dsp:txXfrm>
        <a:off x="69969" y="90282"/>
        <a:ext cx="7988062" cy="1293386"/>
      </dsp:txXfrm>
    </dsp:sp>
    <dsp:sp modelId="{055F05F5-E1F1-334C-9014-DB442CE18FC5}">
      <dsp:nvSpPr>
        <dsp:cNvPr id="0" name=""/>
        <dsp:cNvSpPr/>
      </dsp:nvSpPr>
      <dsp:spPr>
        <a:xfrm>
          <a:off x="0" y="1453637"/>
          <a:ext cx="8128000" cy="12316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1910" rIns="234696" bIns="41910" numCol="1" spcCol="1270" anchor="t" anchorCtr="0">
          <a:noAutofit/>
        </a:bodyPr>
        <a:lstStyle/>
        <a:p>
          <a:pPr marL="228600" lvl="1" indent="-228600" algn="l" defTabSz="1155700">
            <a:lnSpc>
              <a:spcPct val="90000"/>
            </a:lnSpc>
            <a:spcBef>
              <a:spcPct val="0"/>
            </a:spcBef>
            <a:spcAft>
              <a:spcPct val="20000"/>
            </a:spcAft>
            <a:buChar char="•"/>
          </a:pPr>
          <a:r>
            <a:rPr lang="en-US" sz="2600" kern="1200" dirty="0"/>
            <a:t>Sometimes, they are able to capture what would otherwise be external benefits by extending the scope of the firm.</a:t>
          </a:r>
        </a:p>
      </dsp:txBody>
      <dsp:txXfrm>
        <a:off x="0" y="1453637"/>
        <a:ext cx="8128000" cy="1231650"/>
      </dsp:txXfrm>
    </dsp:sp>
    <dsp:sp modelId="{60F64DB7-CA25-8A49-83A8-67753CAE4543}">
      <dsp:nvSpPr>
        <dsp:cNvPr id="0" name=""/>
        <dsp:cNvSpPr/>
      </dsp:nvSpPr>
      <dsp:spPr>
        <a:xfrm>
          <a:off x="0" y="2685287"/>
          <a:ext cx="8128000" cy="239550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dirty="0"/>
            <a:t>Can you explain why the Disney corporation purchased far more land than needed for its amusement parks when it developed Disney World in Florida?</a:t>
          </a:r>
        </a:p>
      </dsp:txBody>
      <dsp:txXfrm>
        <a:off x="116939" y="2802226"/>
        <a:ext cx="7894122" cy="216162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2FAF5C-A4E3-3E49-AE51-B374416E01C0}">
      <dsp:nvSpPr>
        <dsp:cNvPr id="0" name=""/>
        <dsp:cNvSpPr/>
      </dsp:nvSpPr>
      <dsp:spPr>
        <a:xfrm>
          <a:off x="0" y="0"/>
          <a:ext cx="750956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5943EA-BE6F-1045-83D3-03B9137578C9}">
      <dsp:nvSpPr>
        <dsp:cNvPr id="0" name=""/>
        <dsp:cNvSpPr/>
      </dsp:nvSpPr>
      <dsp:spPr>
        <a:xfrm>
          <a:off x="0" y="0"/>
          <a:ext cx="7509566" cy="45000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 Most of Disney’s achievements were in film, particularly animated movies. He created iconic cartoon figures such as Mickey Mouse, Donald Duck, and Goofy.</a:t>
          </a:r>
        </a:p>
        <a:p>
          <a:pPr marL="0" lvl="0" indent="0" algn="l" defTabSz="933450">
            <a:lnSpc>
              <a:spcPct val="90000"/>
            </a:lnSpc>
            <a:spcBef>
              <a:spcPct val="0"/>
            </a:spcBef>
            <a:spcAft>
              <a:spcPct val="35000"/>
            </a:spcAft>
            <a:buNone/>
          </a:pPr>
          <a:r>
            <a:rPr lang="en-US" sz="2100" kern="1200" dirty="0"/>
            <a:t>• In 1937, in the depths of the Great Depression, Disney’s first full-length animated film, Snow White and the Seven Dwarfs, earned nearly $1.5 million at the box office and won eight Academy Awards. Animated features such as Bambi and Fantasia followed.</a:t>
          </a:r>
        </a:p>
        <a:p>
          <a:pPr marL="0" lvl="0" indent="0" algn="l" defTabSz="933450">
            <a:lnSpc>
              <a:spcPct val="90000"/>
            </a:lnSpc>
            <a:spcBef>
              <a:spcPct val="0"/>
            </a:spcBef>
            <a:spcAft>
              <a:spcPct val="35000"/>
            </a:spcAft>
            <a:buNone/>
          </a:pPr>
          <a:r>
            <a:rPr lang="en-US" sz="2100" kern="1200" dirty="0"/>
            <a:t>• In 1955 he opened Disneyland, in Anaheim, and a decade later began the planning for Disney World in Florida. It was his idea to purchase far more land than would be necessary for the park—something they failed to do with Disneyland—so that the Disney Corporation could capture the appreciation of land values around Disney World.</a:t>
          </a:r>
        </a:p>
      </dsp:txBody>
      <dsp:txXfrm>
        <a:off x="0" y="0"/>
        <a:ext cx="7509566" cy="450003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A3EF2-8BA1-AB47-A501-DB9740E1DC79}">
      <dsp:nvSpPr>
        <dsp:cNvPr id="0" name=""/>
        <dsp:cNvSpPr/>
      </dsp:nvSpPr>
      <dsp:spPr>
        <a:xfrm>
          <a:off x="0" y="4649"/>
          <a:ext cx="8128000" cy="16426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Public goods are:</a:t>
          </a:r>
        </a:p>
        <a:p>
          <a:pPr marL="0" lvl="0" indent="0" algn="l" defTabSz="1600200">
            <a:lnSpc>
              <a:spcPct val="90000"/>
            </a:lnSpc>
            <a:spcBef>
              <a:spcPct val="0"/>
            </a:spcBef>
            <a:spcAft>
              <a:spcPct val="35000"/>
            </a:spcAft>
            <a:buNone/>
          </a:pPr>
          <a:r>
            <a:rPr lang="en-US" sz="3600" b="1" kern="1200" dirty="0"/>
            <a:t>Jointly consumed</a:t>
          </a:r>
        </a:p>
      </dsp:txBody>
      <dsp:txXfrm>
        <a:off x="80189" y="84838"/>
        <a:ext cx="7967622" cy="1482301"/>
      </dsp:txXfrm>
    </dsp:sp>
    <dsp:sp modelId="{52698B3A-EF13-AF4E-8ED2-CB3777689837}">
      <dsp:nvSpPr>
        <dsp:cNvPr id="0" name=""/>
        <dsp:cNvSpPr/>
      </dsp:nvSpPr>
      <dsp:spPr>
        <a:xfrm>
          <a:off x="0" y="1647329"/>
          <a:ext cx="8128000" cy="875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Individuals can simultaneously enjoy consumption of the same product or service.</a:t>
          </a:r>
        </a:p>
      </dsp:txBody>
      <dsp:txXfrm>
        <a:off x="0" y="1647329"/>
        <a:ext cx="8128000" cy="875610"/>
      </dsp:txXfrm>
    </dsp:sp>
    <dsp:sp modelId="{4B8A4C12-D96A-BD42-BFDB-5CFDECD5647A}">
      <dsp:nvSpPr>
        <dsp:cNvPr id="0" name=""/>
        <dsp:cNvSpPr/>
      </dsp:nvSpPr>
      <dsp:spPr>
        <a:xfrm>
          <a:off x="0" y="2522939"/>
          <a:ext cx="8128000" cy="8880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dirty="0"/>
            <a:t>Non-excludable</a:t>
          </a:r>
        </a:p>
      </dsp:txBody>
      <dsp:txXfrm>
        <a:off x="43353" y="2566292"/>
        <a:ext cx="8041294" cy="801376"/>
      </dsp:txXfrm>
    </dsp:sp>
    <dsp:sp modelId="{7802712C-42C7-8A42-83C5-AA19EF191A69}">
      <dsp:nvSpPr>
        <dsp:cNvPr id="0" name=""/>
        <dsp:cNvSpPr/>
      </dsp:nvSpPr>
      <dsp:spPr>
        <a:xfrm>
          <a:off x="0" y="3411022"/>
          <a:ext cx="8128000" cy="1266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It is costly, and in some cases, impossible to restrict the availability of the good to only those who pay for it.</a:t>
          </a:r>
        </a:p>
      </dsp:txBody>
      <dsp:txXfrm>
        <a:off x="0" y="3411022"/>
        <a:ext cx="8128000" cy="126684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9A6E55-F730-2446-9D23-6400D0A60337}">
      <dsp:nvSpPr>
        <dsp:cNvPr id="0" name=""/>
        <dsp:cNvSpPr/>
      </dsp:nvSpPr>
      <dsp:spPr>
        <a:xfrm>
          <a:off x="0" y="107668"/>
          <a:ext cx="9625263" cy="1074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It is the good’s characteristics, not the sector in which it is produced, that distinguishes it as a </a:t>
          </a:r>
          <a:r>
            <a:rPr lang="en-US" sz="2600" b="1" i="1" kern="1200" dirty="0"/>
            <a:t>public good</a:t>
          </a:r>
          <a:r>
            <a:rPr lang="en-US" sz="2600" kern="1200" dirty="0"/>
            <a:t>.</a:t>
          </a:r>
        </a:p>
      </dsp:txBody>
      <dsp:txXfrm>
        <a:off x="52431" y="160099"/>
        <a:ext cx="9520401" cy="969198"/>
      </dsp:txXfrm>
    </dsp:sp>
    <dsp:sp modelId="{A2A2CCE5-D86F-5B44-ACB6-D9E6266A8E06}">
      <dsp:nvSpPr>
        <dsp:cNvPr id="0" name=""/>
        <dsp:cNvSpPr/>
      </dsp:nvSpPr>
      <dsp:spPr>
        <a:xfrm>
          <a:off x="0" y="1181728"/>
          <a:ext cx="9625263" cy="1453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5602"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Examples of </a:t>
          </a:r>
          <a:r>
            <a:rPr lang="en-US" sz="2000" b="1" i="1" kern="1200" dirty="0"/>
            <a:t>public goods</a:t>
          </a:r>
          <a:r>
            <a:rPr lang="en-US" sz="2000" kern="1200" dirty="0"/>
            <a:t>:</a:t>
          </a:r>
        </a:p>
        <a:p>
          <a:pPr marL="457200" lvl="2" indent="-228600" algn="l" defTabSz="889000">
            <a:lnSpc>
              <a:spcPct val="90000"/>
            </a:lnSpc>
            <a:spcBef>
              <a:spcPct val="0"/>
            </a:spcBef>
            <a:spcAft>
              <a:spcPct val="20000"/>
            </a:spcAft>
            <a:buChar char="•"/>
          </a:pPr>
          <a:r>
            <a:rPr lang="en-US" sz="2000" kern="1200" dirty="0"/>
            <a:t>national defense</a:t>
          </a:r>
        </a:p>
        <a:p>
          <a:pPr marL="457200" lvl="2" indent="-228600" algn="l" defTabSz="889000">
            <a:lnSpc>
              <a:spcPct val="90000"/>
            </a:lnSpc>
            <a:spcBef>
              <a:spcPct val="0"/>
            </a:spcBef>
            <a:spcAft>
              <a:spcPct val="20000"/>
            </a:spcAft>
            <a:buChar char="•"/>
          </a:pPr>
          <a:r>
            <a:rPr lang="en-US" sz="2000" kern="1200" dirty="0"/>
            <a:t>broadcast radio and television signals</a:t>
          </a:r>
        </a:p>
        <a:p>
          <a:pPr marL="457200" lvl="2" indent="-228600" algn="l" defTabSz="889000">
            <a:lnSpc>
              <a:spcPct val="90000"/>
            </a:lnSpc>
            <a:spcBef>
              <a:spcPct val="0"/>
            </a:spcBef>
            <a:spcAft>
              <a:spcPct val="20000"/>
            </a:spcAft>
            <a:buChar char="•"/>
          </a:pPr>
          <a:r>
            <a:rPr lang="en-US" sz="2000" kern="1200" dirty="0"/>
            <a:t>clean air</a:t>
          </a:r>
        </a:p>
      </dsp:txBody>
      <dsp:txXfrm>
        <a:off x="0" y="1181728"/>
        <a:ext cx="9625263" cy="1453140"/>
      </dsp:txXfrm>
    </dsp:sp>
    <dsp:sp modelId="{85EC4E33-5015-FA46-87EB-67775EE8E20D}">
      <dsp:nvSpPr>
        <dsp:cNvPr id="0" name=""/>
        <dsp:cNvSpPr/>
      </dsp:nvSpPr>
      <dsp:spPr>
        <a:xfrm>
          <a:off x="0" y="2634868"/>
          <a:ext cx="9625263" cy="62779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Markets often develop ways of providing </a:t>
          </a:r>
          <a:r>
            <a:rPr lang="en-US" sz="2600" b="1" i="1" kern="1200" dirty="0"/>
            <a:t>public goods</a:t>
          </a:r>
          <a:r>
            <a:rPr lang="en-US" sz="2600" kern="1200" dirty="0"/>
            <a:t>.</a:t>
          </a:r>
        </a:p>
      </dsp:txBody>
      <dsp:txXfrm>
        <a:off x="30647" y="2665515"/>
        <a:ext cx="9563969" cy="566504"/>
      </dsp:txXfrm>
    </dsp:sp>
    <dsp:sp modelId="{8EAED995-1B6B-7F4D-9982-897084A8F185}">
      <dsp:nvSpPr>
        <dsp:cNvPr id="0" name=""/>
        <dsp:cNvSpPr/>
      </dsp:nvSpPr>
      <dsp:spPr>
        <a:xfrm>
          <a:off x="0" y="3262667"/>
          <a:ext cx="9625263" cy="6567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5602"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For example: the use of advertising to support the provision of broadcast radio and television. </a:t>
          </a:r>
        </a:p>
      </dsp:txBody>
      <dsp:txXfrm>
        <a:off x="0" y="3262667"/>
        <a:ext cx="9625263" cy="656707"/>
      </dsp:txXfrm>
    </dsp:sp>
    <dsp:sp modelId="{00901173-88FF-5C4D-9CE6-BAC0FD4762A1}">
      <dsp:nvSpPr>
        <dsp:cNvPr id="0" name=""/>
        <dsp:cNvSpPr/>
      </dsp:nvSpPr>
      <dsp:spPr>
        <a:xfrm>
          <a:off x="0" y="3919374"/>
          <a:ext cx="9625263" cy="1074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Nonetheless, </a:t>
          </a:r>
          <a:r>
            <a:rPr lang="en-US" sz="2600" b="1" i="1" kern="1200" dirty="0"/>
            <a:t>public goods</a:t>
          </a:r>
          <a:r>
            <a:rPr lang="en-US" sz="2600" kern="1200" dirty="0"/>
            <a:t> often cause a breakdown in the harmony between self-interest and the efficient use of resources.</a:t>
          </a:r>
        </a:p>
      </dsp:txBody>
      <dsp:txXfrm>
        <a:off x="52431" y="3971805"/>
        <a:ext cx="9520401" cy="96919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2724ED-A47B-0F43-8A67-ED0BAC44A529}">
      <dsp:nvSpPr>
        <dsp:cNvPr id="0" name=""/>
        <dsp:cNvSpPr/>
      </dsp:nvSpPr>
      <dsp:spPr>
        <a:xfrm>
          <a:off x="0" y="59300"/>
          <a:ext cx="8128000" cy="13922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The consumer’s information problem is minimal if the item is purchased regularly.</a:t>
          </a:r>
        </a:p>
      </dsp:txBody>
      <dsp:txXfrm>
        <a:off x="67966" y="127266"/>
        <a:ext cx="7992068" cy="1256367"/>
      </dsp:txXfrm>
    </dsp:sp>
    <dsp:sp modelId="{BDFA2416-153C-824B-A6D2-377469C0FB80}">
      <dsp:nvSpPr>
        <dsp:cNvPr id="0" name=""/>
        <dsp:cNvSpPr/>
      </dsp:nvSpPr>
      <dsp:spPr>
        <a:xfrm>
          <a:off x="0" y="1552400"/>
          <a:ext cx="8128000" cy="13922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dirty="0"/>
            <a:t>Problems of conflicting interests and unhappy customers can arise if goods are: </a:t>
          </a:r>
        </a:p>
      </dsp:txBody>
      <dsp:txXfrm>
        <a:off x="67966" y="1620366"/>
        <a:ext cx="7992068" cy="1256367"/>
      </dsp:txXfrm>
    </dsp:sp>
    <dsp:sp modelId="{E899F3CC-B8D1-B847-BE1C-BBADFCEA2B66}">
      <dsp:nvSpPr>
        <dsp:cNvPr id="0" name=""/>
        <dsp:cNvSpPr/>
      </dsp:nvSpPr>
      <dsp:spPr>
        <a:xfrm>
          <a:off x="0" y="2944700"/>
          <a:ext cx="8128000" cy="1702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difficult to evaluate on inspection and seldom repeatedly purchased from the same producer, or, </a:t>
          </a:r>
        </a:p>
        <a:p>
          <a:pPr marL="228600" lvl="1" indent="-228600" algn="l" defTabSz="1200150">
            <a:lnSpc>
              <a:spcPct val="90000"/>
            </a:lnSpc>
            <a:spcBef>
              <a:spcPct val="0"/>
            </a:spcBef>
            <a:spcAft>
              <a:spcPct val="20000"/>
            </a:spcAft>
            <a:buChar char="•"/>
          </a:pPr>
          <a:r>
            <a:rPr lang="en-US" sz="2700" kern="1200" dirty="0"/>
            <a:t>potentially capable of serious and lasting harmful side effects that cannot be predicted by a lay-person.</a:t>
          </a:r>
        </a:p>
      </dsp:txBody>
      <dsp:txXfrm>
        <a:off x="0" y="2944700"/>
        <a:ext cx="8128000" cy="170257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99A12-5D19-5646-B3EC-17C85030C0BD}">
      <dsp:nvSpPr>
        <dsp:cNvPr id="0" name=""/>
        <dsp:cNvSpPr/>
      </dsp:nvSpPr>
      <dsp:spPr>
        <a:xfrm>
          <a:off x="0" y="203658"/>
          <a:ext cx="8128000" cy="18696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b="1" i="1" kern="1200" dirty="0"/>
            <a:t>Market failure</a:t>
          </a:r>
          <a:r>
            <a:rPr lang="en-US" sz="3400" kern="1200" dirty="0"/>
            <a:t> is the term used to describe the failure of markets to achieve the ideal conditions of economic efficiency.</a:t>
          </a:r>
        </a:p>
      </dsp:txBody>
      <dsp:txXfrm>
        <a:off x="91269" y="294927"/>
        <a:ext cx="7945462" cy="1687122"/>
      </dsp:txXfrm>
    </dsp:sp>
    <dsp:sp modelId="{88755B9E-3093-C547-9E29-ED9943380178}">
      <dsp:nvSpPr>
        <dsp:cNvPr id="0" name=""/>
        <dsp:cNvSpPr/>
      </dsp:nvSpPr>
      <dsp:spPr>
        <a:xfrm>
          <a:off x="0" y="2073318"/>
          <a:ext cx="8128000" cy="161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3180" rIns="241808" bIns="4318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When markets allocate goods inefficiently, the problem can generally be traced back to the absence of competition, externalities, public goods, or poor information.</a:t>
          </a:r>
        </a:p>
      </dsp:txBody>
      <dsp:txXfrm>
        <a:off x="0" y="2073318"/>
        <a:ext cx="8128000" cy="161874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399A12-5D19-5646-B3EC-17C85030C0BD}">
      <dsp:nvSpPr>
        <dsp:cNvPr id="0" name=""/>
        <dsp:cNvSpPr/>
      </dsp:nvSpPr>
      <dsp:spPr>
        <a:xfrm>
          <a:off x="0" y="423449"/>
          <a:ext cx="10130589" cy="1594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1" i="1" kern="1200" dirty="0"/>
            <a:t>Government failure</a:t>
          </a:r>
          <a:r>
            <a:rPr lang="en-US" sz="2900" kern="1200" dirty="0"/>
            <a:t> is the term used to describe the situation when there is reason to anticipate that political decision-making will fail to achieve the ideal conditions of economic efficiency.</a:t>
          </a:r>
        </a:p>
      </dsp:txBody>
      <dsp:txXfrm>
        <a:off x="77847" y="501296"/>
        <a:ext cx="9974895" cy="1439016"/>
      </dsp:txXfrm>
    </dsp:sp>
    <dsp:sp modelId="{88755B9E-3093-C547-9E29-ED9943380178}">
      <dsp:nvSpPr>
        <dsp:cNvPr id="0" name=""/>
        <dsp:cNvSpPr/>
      </dsp:nvSpPr>
      <dsp:spPr>
        <a:xfrm>
          <a:off x="0" y="2018159"/>
          <a:ext cx="10130589" cy="10505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1646"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US" sz="2300" kern="1200" dirty="0"/>
            <a:t>Government action directed by political decision-making is merely an alternative form of economic organization. It is not a corrective device that can be counted on to provide a remedy for the shortcomings of markets.</a:t>
          </a:r>
        </a:p>
      </dsp:txBody>
      <dsp:txXfrm>
        <a:off x="0" y="2018159"/>
        <a:ext cx="10130589" cy="1050524"/>
      </dsp:txXfrm>
    </dsp:sp>
    <dsp:sp modelId="{08BC9319-8E11-4549-8067-55EDB295F0BE}">
      <dsp:nvSpPr>
        <dsp:cNvPr id="0" name=""/>
        <dsp:cNvSpPr/>
      </dsp:nvSpPr>
      <dsp:spPr>
        <a:xfrm>
          <a:off x="0" y="3068684"/>
          <a:ext cx="10130589" cy="15947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When market failure is present, it does not follow that political action will necessarily lead to a more efficient allocation of resources.</a:t>
          </a:r>
        </a:p>
      </dsp:txBody>
      <dsp:txXfrm>
        <a:off x="77847" y="3146531"/>
        <a:ext cx="9974895" cy="143901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CFDC6-2492-0E4A-BFE0-E7F82AABADE2}">
      <dsp:nvSpPr>
        <dsp:cNvPr id="0" name=""/>
        <dsp:cNvSpPr/>
      </dsp:nvSpPr>
      <dsp:spPr>
        <a:xfrm>
          <a:off x="0" y="41809"/>
          <a:ext cx="8128000" cy="25693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Economic analysis is comparative. It involves comparison of expected outcomes under market and political organization.</a:t>
          </a:r>
        </a:p>
      </dsp:txBody>
      <dsp:txXfrm>
        <a:off x="125424" y="167233"/>
        <a:ext cx="7877152" cy="2318471"/>
      </dsp:txXfrm>
    </dsp:sp>
    <dsp:sp modelId="{35E4115A-FF03-6648-92FB-B7AC7D8C6ABB}">
      <dsp:nvSpPr>
        <dsp:cNvPr id="0" name=""/>
        <dsp:cNvSpPr/>
      </dsp:nvSpPr>
      <dsp:spPr>
        <a:xfrm>
          <a:off x="0" y="2611129"/>
          <a:ext cx="8128000" cy="1266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kern="1200" dirty="0"/>
            <a:t>The following chapter will analyze the operation of the democratic political process so it will be possible to compare it with the market process.</a:t>
          </a:r>
        </a:p>
      </dsp:txBody>
      <dsp:txXfrm>
        <a:off x="0" y="2611129"/>
        <a:ext cx="8128000" cy="126684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360"/>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360"/>
          <a:ext cx="8128000" cy="15787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1. When external costs are present, how will the price and output of a good compare with that associated with ideal economic efficiency?</a:t>
          </a:r>
        </a:p>
      </dsp:txBody>
      <dsp:txXfrm>
        <a:off x="0" y="360"/>
        <a:ext cx="8128000" cy="1578749"/>
      </dsp:txXfrm>
    </dsp:sp>
    <dsp:sp modelId="{20C513D5-D6E5-BC41-8AB2-018B0A59BD47}">
      <dsp:nvSpPr>
        <dsp:cNvPr id="0" name=""/>
        <dsp:cNvSpPr/>
      </dsp:nvSpPr>
      <dsp:spPr>
        <a:xfrm>
          <a:off x="0" y="1579109"/>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04EC10-1134-FB40-9CA0-B18BDD8B31F0}">
      <dsp:nvSpPr>
        <dsp:cNvPr id="0" name=""/>
        <dsp:cNvSpPr/>
      </dsp:nvSpPr>
      <dsp:spPr>
        <a:xfrm>
          <a:off x="0" y="1579109"/>
          <a:ext cx="8128000" cy="12174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2. When the production and sale of a product generates external benefits, will competitive markets sometimes produce too little of the product? Why or why not?</a:t>
          </a:r>
        </a:p>
      </dsp:txBody>
      <dsp:txXfrm>
        <a:off x="0" y="1579109"/>
        <a:ext cx="8128000" cy="121748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03"/>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03"/>
          <a:ext cx="8120062" cy="3885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3. Which of the following are public goods:</a:t>
          </a:r>
        </a:p>
        <a:p>
          <a:pPr marL="301752" lvl="0" indent="0" algn="l" defTabSz="1066800">
            <a:lnSpc>
              <a:spcPct val="90000"/>
            </a:lnSpc>
            <a:spcBef>
              <a:spcPct val="0"/>
            </a:spcBef>
            <a:spcAft>
              <a:spcPct val="35000"/>
            </a:spcAft>
            <a:buNone/>
          </a:pPr>
          <a:r>
            <a:rPr lang="en-US" sz="2400" kern="1200" dirty="0"/>
            <a:t>(a) an anti-missile system around Chicago,</a:t>
          </a:r>
        </a:p>
        <a:p>
          <a:pPr marL="301752" lvl="0" indent="0" algn="l" defTabSz="1066800">
            <a:lnSpc>
              <a:spcPct val="90000"/>
            </a:lnSpc>
            <a:spcBef>
              <a:spcPct val="0"/>
            </a:spcBef>
            <a:spcAft>
              <a:spcPct val="35000"/>
            </a:spcAft>
            <a:buNone/>
          </a:pPr>
          <a:r>
            <a:rPr lang="en-US" sz="2400" kern="1200" dirty="0"/>
            <a:t>(b) a college education at a state university,</a:t>
          </a:r>
        </a:p>
        <a:p>
          <a:pPr marL="301752" lvl="0" indent="0" algn="l" defTabSz="1066800">
            <a:lnSpc>
              <a:spcPct val="90000"/>
            </a:lnSpc>
            <a:spcBef>
              <a:spcPct val="0"/>
            </a:spcBef>
            <a:spcAft>
              <a:spcPct val="35000"/>
            </a:spcAft>
            <a:buNone/>
          </a:pPr>
          <a:r>
            <a:rPr lang="en-US" sz="2400" kern="1200" dirty="0"/>
            <a:t>(c) the stability of the currency provided by a central bank such as the Federal Reserve System</a:t>
          </a:r>
        </a:p>
        <a:p>
          <a:pPr marL="301752" lvl="0" indent="0" algn="l" defTabSz="1066800">
            <a:lnSpc>
              <a:spcPct val="90000"/>
            </a:lnSpc>
            <a:spcBef>
              <a:spcPct val="0"/>
            </a:spcBef>
            <a:spcAft>
              <a:spcPct val="35000"/>
            </a:spcAft>
            <a:buNone/>
          </a:pPr>
          <a:r>
            <a:rPr lang="en-US" sz="2400" kern="1200" dirty="0"/>
            <a:t>(d) Yellowstone National Park,</a:t>
          </a:r>
        </a:p>
        <a:p>
          <a:pPr marL="301752" lvl="0" indent="0" algn="l" defTabSz="1066800">
            <a:lnSpc>
              <a:spcPct val="90000"/>
            </a:lnSpc>
            <a:spcBef>
              <a:spcPct val="0"/>
            </a:spcBef>
            <a:spcAft>
              <a:spcPct val="35000"/>
            </a:spcAft>
            <a:buNone/>
          </a:pPr>
          <a:r>
            <a:rPr lang="en-US" sz="2400" kern="1200" dirty="0"/>
            <a:t>(e) a radio broadcast signal, and,</a:t>
          </a:r>
        </a:p>
        <a:p>
          <a:pPr marL="301752" lvl="0" indent="0" algn="l" defTabSz="1066800">
            <a:lnSpc>
              <a:spcPct val="90000"/>
            </a:lnSpc>
            <a:spcBef>
              <a:spcPct val="0"/>
            </a:spcBef>
            <a:spcAft>
              <a:spcPct val="35000"/>
            </a:spcAft>
            <a:buNone/>
          </a:pPr>
          <a:r>
            <a:rPr lang="en-US" sz="2400" kern="1200" dirty="0"/>
            <a:t>(f) the services of your local fire department</a:t>
          </a:r>
        </a:p>
        <a:p>
          <a:pPr lvl="0" indent="0" algn="l" defTabSz="1066800">
            <a:lnSpc>
              <a:spcPct val="90000"/>
            </a:lnSpc>
            <a:spcBef>
              <a:spcPct val="0"/>
            </a:spcBef>
            <a:spcAft>
              <a:spcPct val="35000"/>
            </a:spcAft>
            <a:buNone/>
          </a:pPr>
          <a:r>
            <a:rPr lang="en-US" sz="2400" kern="1200" dirty="0"/>
            <a:t> </a:t>
          </a:r>
        </a:p>
        <a:p>
          <a:pPr lvl="0" indent="0" algn="l" defTabSz="1066800">
            <a:lnSpc>
              <a:spcPct val="90000"/>
            </a:lnSpc>
            <a:spcBef>
              <a:spcPct val="0"/>
            </a:spcBef>
            <a:spcAft>
              <a:spcPct val="35000"/>
            </a:spcAft>
            <a:buNone/>
          </a:pPr>
          <a:r>
            <a:rPr lang="en-US" sz="2400" kern="1200" dirty="0"/>
            <a:t> </a:t>
          </a:r>
        </a:p>
        <a:p>
          <a:pPr lvl="0" indent="0" algn="l" defTabSz="1066800">
            <a:lnSpc>
              <a:spcPct val="90000"/>
            </a:lnSpc>
            <a:spcBef>
              <a:spcPct val="0"/>
            </a:spcBef>
            <a:spcAft>
              <a:spcPct val="35000"/>
            </a:spcAft>
            <a:buNone/>
          </a:pPr>
          <a:endParaRPr lang="en-US" sz="2400" kern="1200" dirty="0"/>
        </a:p>
        <a:p>
          <a:pPr lvl="0" indent="0" algn="l" defTabSz="1066800">
            <a:lnSpc>
              <a:spcPct val="90000"/>
            </a:lnSpc>
            <a:spcBef>
              <a:spcPct val="0"/>
            </a:spcBef>
            <a:spcAft>
              <a:spcPct val="35000"/>
            </a:spcAft>
            <a:buNone/>
          </a:pPr>
          <a:br>
            <a:rPr lang="en-US" sz="2400" kern="1200" dirty="0"/>
          </a:br>
          <a:endParaRPr lang="en-US" sz="2400" kern="1200" dirty="0"/>
        </a:p>
        <a:p>
          <a:pPr marL="301752" lvl="0" indent="0" algn="l" defTabSz="1066800">
            <a:lnSpc>
              <a:spcPct val="90000"/>
            </a:lnSpc>
            <a:spcBef>
              <a:spcPct val="0"/>
            </a:spcBef>
            <a:spcAft>
              <a:spcPct val="35000"/>
            </a:spcAft>
            <a:buNone/>
          </a:pPr>
          <a:endParaRPr lang="en-US" sz="2400" kern="1200" dirty="0"/>
        </a:p>
      </dsp:txBody>
      <dsp:txXfrm>
        <a:off x="0" y="103"/>
        <a:ext cx="8120062" cy="3885764"/>
      </dsp:txXfrm>
    </dsp:sp>
    <dsp:sp modelId="{FD202789-72B0-114B-AFC5-1261DBF83690}">
      <dsp:nvSpPr>
        <dsp:cNvPr id="0" name=""/>
        <dsp:cNvSpPr/>
      </dsp:nvSpPr>
      <dsp:spPr>
        <a:xfrm>
          <a:off x="0" y="3885868"/>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5E5888-6C7F-9844-8203-B39AEFED331D}">
      <dsp:nvSpPr>
        <dsp:cNvPr id="0" name=""/>
        <dsp:cNvSpPr/>
      </dsp:nvSpPr>
      <dsp:spPr>
        <a:xfrm>
          <a:off x="0" y="3885868"/>
          <a:ext cx="8128000" cy="1022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4. Why are public goods sometimes difficult for markets to </a:t>
          </a:r>
          <a:br>
            <a:rPr lang="en-US" sz="2400" kern="1200" dirty="0"/>
          </a:br>
          <a:r>
            <a:rPr lang="en-US" sz="2400" kern="1200" dirty="0"/>
            <a:t>allocate efficiently?</a:t>
          </a:r>
        </a:p>
      </dsp:txBody>
      <dsp:txXfrm>
        <a:off x="0" y="3885868"/>
        <a:ext cx="8128000" cy="102291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7BF25-74E9-46EB-92E2-081CC48032BA}">
      <dsp:nvSpPr>
        <dsp:cNvPr id="0" name=""/>
        <dsp:cNvSpPr/>
      </dsp:nvSpPr>
      <dsp:spPr>
        <a:xfrm>
          <a:off x="0" y="181"/>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4936F2-3634-42FF-834E-CC85BDA7299D}">
      <dsp:nvSpPr>
        <dsp:cNvPr id="0" name=""/>
        <dsp:cNvSpPr/>
      </dsp:nvSpPr>
      <dsp:spPr>
        <a:xfrm>
          <a:off x="0" y="181"/>
          <a:ext cx="8128000" cy="20152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5. Which of the following is true of public goods?</a:t>
          </a:r>
        </a:p>
        <a:p>
          <a:pPr marL="301752" lvl="0" indent="0" algn="l" defTabSz="1066800">
            <a:lnSpc>
              <a:spcPct val="90000"/>
            </a:lnSpc>
            <a:spcBef>
              <a:spcPct val="0"/>
            </a:spcBef>
            <a:spcAft>
              <a:spcPct val="35000"/>
            </a:spcAft>
            <a:buNone/>
          </a:pPr>
          <a:r>
            <a:rPr lang="en-US" sz="2400" kern="1200" dirty="0"/>
            <a:t>(a) Public goods can only be supplied by the government.</a:t>
          </a:r>
        </a:p>
        <a:p>
          <a:pPr marL="301752" lvl="0" indent="0" algn="l" defTabSz="1066800">
            <a:lnSpc>
              <a:spcPct val="90000"/>
            </a:lnSpc>
            <a:spcBef>
              <a:spcPct val="0"/>
            </a:spcBef>
            <a:spcAft>
              <a:spcPct val="35000"/>
            </a:spcAft>
            <a:buNone/>
          </a:pPr>
          <a:r>
            <a:rPr lang="en-US" sz="2400" kern="1200" dirty="0"/>
            <a:t>(b) From the standpoint of economic efficiency, markets will tend to supply too large a quantity of a public good.</a:t>
          </a:r>
        </a:p>
      </dsp:txBody>
      <dsp:txXfrm>
        <a:off x="0" y="181"/>
        <a:ext cx="8128000" cy="2015223"/>
      </dsp:txXfrm>
    </dsp:sp>
    <dsp:sp modelId="{EC7152CA-D4CA-5C4C-8B1B-57DD69639D31}">
      <dsp:nvSpPr>
        <dsp:cNvPr id="0" name=""/>
        <dsp:cNvSpPr/>
      </dsp:nvSpPr>
      <dsp:spPr>
        <a:xfrm>
          <a:off x="0" y="2015405"/>
          <a:ext cx="812800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D1FA58-F26D-3D43-88B2-D11BF9BE302F}">
      <dsp:nvSpPr>
        <dsp:cNvPr id="0" name=""/>
        <dsp:cNvSpPr/>
      </dsp:nvSpPr>
      <dsp:spPr>
        <a:xfrm>
          <a:off x="0" y="2015405"/>
          <a:ext cx="8128000" cy="23414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296" tIns="91440" rIns="91440" bIns="91440" numCol="1" spcCol="1270" anchor="t" anchorCtr="0">
          <a:noAutofit/>
        </a:bodyPr>
        <a:lstStyle/>
        <a:p>
          <a:pPr marL="301752" lvl="0" indent="-301752" algn="l" defTabSz="1066800">
            <a:lnSpc>
              <a:spcPct val="90000"/>
            </a:lnSpc>
            <a:spcBef>
              <a:spcPct val="0"/>
            </a:spcBef>
            <a:spcAft>
              <a:spcPct val="35000"/>
            </a:spcAft>
            <a:buNone/>
          </a:pPr>
          <a:r>
            <a:rPr lang="en-US" sz="2400" kern="1200" dirty="0"/>
            <a:t>6. (a) Why do golf course developers generally purchase a large tract of land, much larger than will be used for the course, prior to its construction?</a:t>
          </a:r>
        </a:p>
        <a:p>
          <a:pPr marL="301752" lvl="0" algn="l" defTabSz="1066800">
            <a:lnSpc>
              <a:spcPct val="90000"/>
            </a:lnSpc>
            <a:spcBef>
              <a:spcPct val="0"/>
            </a:spcBef>
            <a:spcAft>
              <a:spcPct val="35000"/>
            </a:spcAft>
            <a:buNone/>
          </a:pPr>
          <a:r>
            <a:rPr lang="en-US" sz="2400" kern="1200" dirty="0"/>
            <a:t>(b) When developing Disney World, why did the Disney Corporation purchase a sizable tract of land, far greater than needed for the park?</a:t>
          </a:r>
        </a:p>
      </dsp:txBody>
      <dsp:txXfrm>
        <a:off x="0" y="2015405"/>
        <a:ext cx="8128000" cy="234141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a:p>
        </p:txBody>
      </p:sp>
    </p:spTree>
    <p:extLst>
      <p:ext uri="{BB962C8B-B14F-4D97-AF65-F5344CB8AC3E}">
        <p14:creationId xmlns:p14="http://schemas.microsoft.com/office/powerpoint/2010/main" val="381026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a:p>
        </p:txBody>
      </p:sp>
    </p:spTree>
    <p:extLst>
      <p:ext uri="{BB962C8B-B14F-4D97-AF65-F5344CB8AC3E}">
        <p14:creationId xmlns:p14="http://schemas.microsoft.com/office/powerpoint/2010/main" val="260508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Economists acknowledge that individuals generally do not regard the efficiency of the entire economy as a primary goal for themselves. Rather, each person is interested in enlarging the size of his or her own slice. But if resources are used more efficiently, the overall size of the pie will be larger, and therefore, at least potentially, everyone could have a larger slice. For an outcome to be consistent with ideal economic efficiency, two conditions are necessary.</a:t>
            </a:r>
          </a:p>
          <a:p>
            <a:endParaRPr lang="en-US" dirty="0"/>
          </a:p>
          <a:p>
            <a:r>
              <a:rPr lang="en-US" dirty="0"/>
              <a:t>Economic efficiency results only when both of these conditions have been met. Either failure to undertake an efficient action (Rule 1) or the undertaking of an inefficient action (Rule 2) will result in economic inefficiency.</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a:t>
            </a:fld>
            <a:endParaRPr lang="en-US"/>
          </a:p>
        </p:txBody>
      </p:sp>
    </p:spTree>
    <p:extLst>
      <p:ext uri="{BB962C8B-B14F-4D97-AF65-F5344CB8AC3E}">
        <p14:creationId xmlns:p14="http://schemas.microsoft.com/office/powerpoint/2010/main" val="2550314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a:t>
            </a:fld>
            <a:endParaRPr lang="en-US"/>
          </a:p>
        </p:txBody>
      </p:sp>
    </p:spTree>
    <p:extLst>
      <p:ext uri="{BB962C8B-B14F-4D97-AF65-F5344CB8AC3E}">
        <p14:creationId xmlns:p14="http://schemas.microsoft.com/office/powerpoint/2010/main" val="1015150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Eliminating pollution. Earning straight As. Being completely organized. Cleaning your apartment until it sparkles. Making automobiles completely safe. Making airplanes fully secure against terrorist attacks. All of these are worthwhile goals, right? Well, they are until you consider the costs of actually achieving them. The heading for this section is, of course, a play on the old saying “If it’s worth doing, it’s worth doing to the best of your ability.” Economics suggests, however, that this is not a sensible guideline. At some point, the gains from doing something even better will not be worth the cost. It will make more sense to stop short of perfection.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6</a:t>
            </a:fld>
            <a:endParaRPr lang="en-US"/>
          </a:p>
        </p:txBody>
      </p:sp>
    </p:spTree>
    <p:extLst>
      <p:ext uri="{BB962C8B-B14F-4D97-AF65-F5344CB8AC3E}">
        <p14:creationId xmlns:p14="http://schemas.microsoft.com/office/powerpoint/2010/main" val="1704790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want to get the most out of our resources, we need to think about both marginal benefits and marginal costs and recognize that there are alternative ways of pursuing objectives. Consequently, economists do not ask whether eliminating pollution or saving lives is worth the cost in terms of dollars per se, but whether it is worth the cost in terms of giving up other things that could have been done with those dollars—the opportunity cost. Spending an extra $10 billion on school safety requirements to save 50 lives isn’t efficient if the funds could have been spent differently and saved the lives of 500 children. It is no more efficient for the government to pursue perfection than for individuals to do so.</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7</a:t>
            </a:fld>
            <a:endParaRPr lang="en-US"/>
          </a:p>
        </p:txBody>
      </p:sp>
    </p:spTree>
    <p:extLst>
      <p:ext uri="{BB962C8B-B14F-4D97-AF65-F5344CB8AC3E}">
        <p14:creationId xmlns:p14="http://schemas.microsoft.com/office/powerpoint/2010/main" val="729354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8</a:t>
            </a:fld>
            <a:endParaRPr lang="en-US"/>
          </a:p>
        </p:txBody>
      </p:sp>
    </p:spTree>
    <p:extLst>
      <p:ext uri="{BB962C8B-B14F-4D97-AF65-F5344CB8AC3E}">
        <p14:creationId xmlns:p14="http://schemas.microsoft.com/office/powerpoint/2010/main" val="2557618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centuries, philosophers, economists, and other scholars have debated the proper role of government. While the debate continues, there is substantial agreement that at least two functions of government are legitimate: (1) protecting individuals and their property against invasions by others and (2) providing goods that cannot easily be provided through private markets. These two functions correspond to what Nobel laureate James M. Buchanan conceptualizes as the protective and productive functions of government.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9</a:t>
            </a:fld>
            <a:endParaRPr lang="en-US"/>
          </a:p>
        </p:txBody>
      </p:sp>
    </p:spTree>
    <p:extLst>
      <p:ext uri="{BB962C8B-B14F-4D97-AF65-F5344CB8AC3E}">
        <p14:creationId xmlns:p14="http://schemas.microsoft.com/office/powerpoint/2010/main" val="2835836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fundamental function of government is the protection of individuals and their property against acts of aggression. As John Locke wrote more than three centuries ago, individuals are constantly threatened by “the invasions of others.” Therefore, each individual “is willing to join in society with others, who are already united, or have a mind to unite, for the mutual preservation of their lives, liberties, and estates.”</a:t>
            </a:r>
          </a:p>
          <a:p>
            <a:endParaRPr lang="en-US" dirty="0"/>
          </a:p>
          <a:p>
            <a:r>
              <a:rPr lang="en-US" dirty="0"/>
              <a:t>The protective function of government involves the maintenance of a framework of security and order—an infrastructure of rules within which people can interact peacefully with one another. Protection of person and property is crucial. It entails providing police protection and prosecuting aggressors who take things that do not belong to them. It also involves providing for a national defense designed to protect against foreign invasions. The legal enforcement of contracts and rules against fraud are also central elements of the protective function. People and businesses that write bad checks, violate contracts, or knowingly supply others with false information, for example, are therefore subject to legal prosecution.</a:t>
            </a:r>
          </a:p>
          <a:p>
            <a:endParaRPr lang="en-US" dirty="0"/>
          </a:p>
          <a:p>
            <a:r>
              <a:rPr lang="en-US" dirty="0"/>
              <a:t>When people are assured that they will be able to enjoy the benefits of their efforts, they will be more productive. In contrast, when property rights are insecure and contracts unenforceable, productive behavior is undermined. Plunder, fraud, and economic chaos result. Governments set and enforce the “rules of the game” that enable markets to operate smoothly.</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10</a:t>
            </a:fld>
            <a:endParaRPr lang="en-US"/>
          </a:p>
        </p:txBody>
      </p:sp>
    </p:spTree>
    <p:extLst>
      <p:ext uri="{BB962C8B-B14F-4D97-AF65-F5344CB8AC3E}">
        <p14:creationId xmlns:p14="http://schemas.microsoft.com/office/powerpoint/2010/main" val="2471468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nature of some goods makes them difficult to provide through markets. Sometimes it is difficult to establish a one-to-one link between the payment and receipt of a good. If this link cannot be established, the incentive of market producers to supply these goods is weak. In addition, high transaction costs—particularly, the cost of monitoring use and collecting fees—can sometimes make it difficult to supply a good through the market. When either of these conditions is present, it may be more efficient for the government to supply the good and impose taxes on its citizens to cover the cost.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11</a:t>
            </a:fld>
            <a:endParaRPr lang="en-US"/>
          </a:p>
        </p:txBody>
      </p:sp>
    </p:spTree>
    <p:extLst>
      <p:ext uri="{BB962C8B-B14F-4D97-AF65-F5344CB8AC3E}">
        <p14:creationId xmlns:p14="http://schemas.microsoft.com/office/powerpoint/2010/main" val="3888251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12</a:t>
            </a:fld>
            <a:endParaRPr lang="en-US"/>
          </a:p>
        </p:txBody>
      </p:sp>
    </p:spTree>
    <p:extLst>
      <p:ext uri="{BB962C8B-B14F-4D97-AF65-F5344CB8AC3E}">
        <p14:creationId xmlns:p14="http://schemas.microsoft.com/office/powerpoint/2010/main" val="3955559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13</a:t>
            </a:fld>
            <a:endParaRPr lang="en-US"/>
          </a:p>
        </p:txBody>
      </p:sp>
    </p:spTree>
    <p:extLst>
      <p:ext uri="{BB962C8B-B14F-4D97-AF65-F5344CB8AC3E}">
        <p14:creationId xmlns:p14="http://schemas.microsoft.com/office/powerpoint/2010/main" val="3176620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14</a:t>
            </a:fld>
            <a:endParaRPr lang="en-US"/>
          </a:p>
        </p:txBody>
      </p:sp>
    </p:spTree>
    <p:extLst>
      <p:ext uri="{BB962C8B-B14F-4D97-AF65-F5344CB8AC3E}">
        <p14:creationId xmlns:p14="http://schemas.microsoft.com/office/powerpoint/2010/main" val="1097210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Competition is vital to the proper operation of the pricing mechanism. The existence of competing buyers and sellers reduces the power of both to rig or alter the market in their own favor. Although competition is beneficial from a social point of view, individually each of us would prefer to be loosened from its grip. </a:t>
            </a:r>
          </a:p>
          <a:p>
            <a:endParaRPr lang="en-US" dirty="0"/>
          </a:p>
          <a:p>
            <a:r>
              <a:rPr lang="en-US" dirty="0"/>
              <a:t>Students do not like stiff competitors in their romantic lives, at exam time, or when they’re trying to get into graduate school. Buyers in online auctions hope for few competing bidders so they can purchase the items they’re bidding on at lower prices. Similarly, sellers prefer fewer competing sellers so they can sell at higher prices. This is precisely why taxi companies are quick to protest and seek bans against ride-sharing services like Uber and Lyft when they come to an area.</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16</a:t>
            </a:fld>
            <a:endParaRPr lang="en-US"/>
          </a:p>
        </p:txBody>
      </p:sp>
    </p:spTree>
    <p:extLst>
      <p:ext uri="{BB962C8B-B14F-4D97-AF65-F5344CB8AC3E}">
        <p14:creationId xmlns:p14="http://schemas.microsoft.com/office/powerpoint/2010/main" val="332048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property rights are unclear or poorly enforced, the actions of an individual or group may “spill over” onto others and thereby affect their well-being without their consent. These spillover effects are called externalities.</a:t>
            </a:r>
          </a:p>
          <a:p>
            <a:endParaRPr lang="en-US" dirty="0"/>
          </a:p>
          <a:p>
            <a:r>
              <a:rPr lang="en-US" dirty="0"/>
              <a:t>You are probably familiar with externalities. For example, when your neighbor’s loud stereo makes it hard for you to study, you are experiencing an externality firsthand. Although your neighbors do not have a right to come in to your apartment and create a disturbance, they do have a right to listen to their stereo, and if they play it loudly, this may interfere with the quietness of your apartment. Their actions impose a cost on you, and they also raise an issue of property rights.</a:t>
            </a:r>
          </a:p>
          <a:p>
            <a:endParaRPr lang="en-US" dirty="0"/>
          </a:p>
          <a:p>
            <a:r>
              <a:rPr lang="en-US" dirty="0"/>
              <a:t>Do your neighbors have a property right to play their stereo as loudly as they please? Or do you have a property right to quietness in your own apartment? When questions like these arise, how should the boundaries of property rights be determined, and what steps should be taken to ensure adequate enforcement? Although the volume of your neighbor’s stereo may not be a major economic issue, it nonetheless illustrates the nature of the problems that arise when property rights are unclear and externalities are present.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18</a:t>
            </a:fld>
            <a:endParaRPr lang="en-US"/>
          </a:p>
        </p:txBody>
      </p:sp>
    </p:spTree>
    <p:extLst>
      <p:ext uri="{BB962C8B-B14F-4D97-AF65-F5344CB8AC3E}">
        <p14:creationId xmlns:p14="http://schemas.microsoft.com/office/powerpoint/2010/main" val="22271373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Economists worry about external costs because they may result in economic inefficiency. For example, resources may be used to produce goods that are valued less than their production costs, including the costs imposed on the nonconsenting parties.</a:t>
            </a:r>
          </a:p>
          <a:p>
            <a:endParaRPr lang="en-US" dirty="0"/>
          </a:p>
          <a:p>
            <a:r>
              <a:rPr lang="en-US" dirty="0"/>
              <a:t>Consider the production of paper. The firms in the market operate mills and purchase labor, trees, and other resources to produce the paper. But they also emit pollutants into the atmosphere that impose costs on residents living around the mills. The pollutants cause paint on buildings to deteriorate more rapidly. They make it difficult for some people to breathe normally, and perhaps cause other health hazards. If the residents living near a pulp mill can prove they have been harmed, they could take the mill to court and force the paper producer to cover the cost of their damages. But it might be difficult to prove that they were harmed and that the pulp mill is responsible for the damage. As you can see, the residents’ property rights to clean air may be difficult to enforce, particularly if there are many parties emitting pollutants into the air.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19</a:t>
            </a:fld>
            <a:endParaRPr lang="en-US"/>
          </a:p>
        </p:txBody>
      </p:sp>
    </p:spTree>
    <p:extLst>
      <p:ext uri="{BB962C8B-B14F-4D97-AF65-F5344CB8AC3E}">
        <p14:creationId xmlns:p14="http://schemas.microsoft.com/office/powerpoint/2010/main" val="3891264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Ostrom had a lengthy career as a distinguished professor and director of the Workshop in Political Theory and Policy Analysis at Indiana University. Ostrom examined numerous real-world cases and discovered that communities were often able to develop rules for the successful private management of common-pool resources. If the rules were going to work well, they must clearly define who gets what, provide for conflict resolution, and assign the duty of individuals to maintain the resource in proportion to the benefits received.</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21</a:t>
            </a:fld>
            <a:endParaRPr lang="en-US"/>
          </a:p>
        </p:txBody>
      </p:sp>
    </p:spTree>
    <p:extLst>
      <p:ext uri="{BB962C8B-B14F-4D97-AF65-F5344CB8AC3E}">
        <p14:creationId xmlns:p14="http://schemas.microsoft.com/office/powerpoint/2010/main" val="127206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the actions of individuals and firms generate external benefits for others. The homeowner who keeps a house in good condition and maintains a neat lawn improves the beauty of the entire community.</a:t>
            </a:r>
          </a:p>
          <a:p>
            <a:endParaRPr lang="en-US" dirty="0"/>
          </a:p>
          <a:p>
            <a:r>
              <a:rPr lang="en-US" dirty="0"/>
              <a:t>From the standpoint of efficiency, why might external benefits be a problem? Here, inefficiency may arise because potential producers may fail to undertake productive activities because they are unable to fully capture the benefits their actions create for others.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22</a:t>
            </a:fld>
            <a:endParaRPr lang="en-US"/>
          </a:p>
        </p:txBody>
      </p:sp>
    </p:spTree>
    <p:extLst>
      <p:ext uri="{BB962C8B-B14F-4D97-AF65-F5344CB8AC3E}">
        <p14:creationId xmlns:p14="http://schemas.microsoft.com/office/powerpoint/2010/main" val="2140318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External benefits result in a misallocation of resources if entrepreneurs fail to undertake potentially wealth-creating projects because of their inability to fully capture the benefits of their actions. However, when entrepreneurs can figure out a way to more fully capture these benefits, some otherwise unprofitable projects can be transformed into profitable ones. Entrepreneurs have an incentive to figure out ways to do this. In some cases, they can do so by extending the scope of the project.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24</a:t>
            </a:fld>
            <a:endParaRPr lang="en-US"/>
          </a:p>
        </p:txBody>
      </p:sp>
    </p:spTree>
    <p:extLst>
      <p:ext uri="{BB962C8B-B14F-4D97-AF65-F5344CB8AC3E}">
        <p14:creationId xmlns:p14="http://schemas.microsoft.com/office/powerpoint/2010/main" val="40007830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in Chicago in 1901, Disney was the son of a struggling businessman. His family—Walt, his parents, and three siblings—moved around the Midwest, as his father tried one business after another, and most failed. As a child, Disney loved to draw cartoons, to listen to his mother tell fairy tales, and to read the books of Charles Dickens and Mark Twain.</a:t>
            </a:r>
          </a:p>
          <a:p>
            <a:endParaRPr lang="en-US" dirty="0"/>
          </a:p>
          <a:p>
            <a:r>
              <a:rPr lang="en-US" dirty="0"/>
              <a:t>His love of fantasy and fiction served him well over time. Disney, along with his brother Roy and a friend, </a:t>
            </a:r>
            <a:r>
              <a:rPr lang="en-US" dirty="0" err="1"/>
              <a:t>Ubbe</a:t>
            </a:r>
            <a:r>
              <a:rPr lang="en-US" dirty="0"/>
              <a:t> </a:t>
            </a:r>
            <a:r>
              <a:rPr lang="en-US" dirty="0" err="1"/>
              <a:t>Iwerks</a:t>
            </a:r>
            <a:r>
              <a:rPr lang="en-US" dirty="0"/>
              <a:t>, began to develop animated cartoon movies in Kansas City. They moved to Los Angeles when the animated film industry was still in its early stages of development.</a:t>
            </a:r>
          </a:p>
          <a:p>
            <a:endParaRPr lang="en-US" dirty="0"/>
          </a:p>
          <a:p>
            <a:r>
              <a:rPr lang="en-US" dirty="0"/>
              <a:t>As television became popular in the 1950s, Disney created such popular programs as Zorro, Davy Crockett, and The Mickey Mouse Club. And in 1955 he opened the most exciting amusement park of its time, Disneyland, in Anaheim, California. Disney’s restless mind, supported by his brother and a friend, created joy for generations of children—and adults, too.</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25</a:t>
            </a:fld>
            <a:endParaRPr lang="en-US"/>
          </a:p>
        </p:txBody>
      </p:sp>
    </p:spTree>
    <p:extLst>
      <p:ext uri="{BB962C8B-B14F-4D97-AF65-F5344CB8AC3E}">
        <p14:creationId xmlns:p14="http://schemas.microsoft.com/office/powerpoint/2010/main" val="668990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public goods? Public goods have two distinguishing characteristics; they are (1) nonrival in consumption and (2) nonexcludable.</a:t>
            </a:r>
          </a:p>
          <a:p>
            <a:endParaRPr lang="en-US" dirty="0"/>
          </a:p>
          <a:p>
            <a:r>
              <a:rPr lang="en-US" dirty="0"/>
              <a:t>Nonrivalry in consumption (jointly consumable) means that making the good available to one consumer does not reduce its availability to others. In fact, providing it to one person simultaneously makes it available to other consumers, so these goods are considered joint-in-consumption. A radio broadcast signal provides an example. The same signal can be shared by everyone within the listening range. Having additional listeners tune in does not detract from the availability of the signal.</a:t>
            </a:r>
          </a:p>
          <a:p>
            <a:endParaRPr lang="en-US" dirty="0"/>
          </a:p>
          <a:p>
            <a:r>
              <a:rPr lang="en-US" dirty="0"/>
              <a:t>The second characteristic of a public good—non-excludability—means that it is impossible (or at least very costly) to exclude nonpaying customers from receiving the good. Suppose an antimissile system were being built around the city in which you live. How could some people in the city be protected by the system and others excluded? Most people will realize there is no way the system can protect their neighbors from incoming missiles without providing similar protection to other residents. Thus, the services of the antimissile system have the non-excludability characteristic.</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26</a:t>
            </a:fld>
            <a:endParaRPr lang="en-US"/>
          </a:p>
        </p:txBody>
      </p:sp>
    </p:spTree>
    <p:extLst>
      <p:ext uri="{BB962C8B-B14F-4D97-AF65-F5344CB8AC3E}">
        <p14:creationId xmlns:p14="http://schemas.microsoft.com/office/powerpoint/2010/main" val="34637644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are public goods difficult for markets to allocate efficiently? The non-excludability characteristic provides the answer. Because those who do not pay cannot be excluded, sellers are generally unable to establish a one-to-one link between the payment and receipt of these goods.</a:t>
            </a:r>
          </a:p>
          <a:p>
            <a:endParaRPr lang="en-US" dirty="0"/>
          </a:p>
          <a:p>
            <a:r>
              <a:rPr lang="en-US" dirty="0"/>
              <a:t>Realizing they cannot be excluded, potential consumers have little incentive to pay for these goods. Instead, they have an incentive to become free riders, people who receive the benefits of the good without helping to pay for its cost. But, when a large number of people become free riders and revenues thus are low, not very much of the good is supplied. This is precisely the problem: Markets will tend to undersupply public goods, even when the population in aggregate values them highly relative to their cost.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27</a:t>
            </a:fld>
            <a:endParaRPr lang="en-US"/>
          </a:p>
        </p:txBody>
      </p:sp>
    </p:spTree>
    <p:extLst>
      <p:ext uri="{BB962C8B-B14F-4D97-AF65-F5344CB8AC3E}">
        <p14:creationId xmlns:p14="http://schemas.microsoft.com/office/powerpoint/2010/main" val="2911013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because a good is a public good does not necessarily mean that markets will fail to supply it. When the benefit of producing these goods is high, entrepreneurs will attempt to find innovative ways to gain by overcoming the free-rider problem. For example, radio and television broadcasts, which have both of the public good characteristics, are still produced well by the private sector. The free-rider problem is overcome through the use of advertising (which generates indirect revenue from listeners), rather than by directly charging listeners or viewers.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28</a:t>
            </a:fld>
            <a:endParaRPr lang="en-US"/>
          </a:p>
        </p:txBody>
      </p:sp>
    </p:spTree>
    <p:extLst>
      <p:ext uri="{BB962C8B-B14F-4D97-AF65-F5344CB8AC3E}">
        <p14:creationId xmlns:p14="http://schemas.microsoft.com/office/powerpoint/2010/main" val="11611397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other goods, information is scarce. Thus, when making purchasing decisions, people are sometimes poorly informed about the price, quality, durability, and side effects of alternative products. Imperfect knowledge is not the fault of the market. In fact, the market provides consumers with a strong incentive to acquire information. If they mistakenly purchase a “lemon,” they will suffer the consequences. </a:t>
            </a:r>
          </a:p>
          <a:p>
            <a:endParaRPr lang="en-US" dirty="0"/>
          </a:p>
          <a:p>
            <a:r>
              <a:rPr lang="en-US" dirty="0"/>
              <a:t>Conflicting interests, inadequate information, and unhappy customers can arise when goods are either (1) difficult to evaluate on inspection and seldom repeatedly purchased from the same producer, or (2) potentially capable of serious and lasting harmful side effects that cannot be predicted by a typical consumer. Under these conditions, consumers might make decisions they will later regret.</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29</a:t>
            </a:fld>
            <a:endParaRPr lang="en-US"/>
          </a:p>
        </p:txBody>
      </p:sp>
    </p:spTree>
    <p:extLst>
      <p:ext uri="{BB962C8B-B14F-4D97-AF65-F5344CB8AC3E}">
        <p14:creationId xmlns:p14="http://schemas.microsoft.com/office/powerpoint/2010/main" val="2195335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Consumers are willing to pay for and invest their time in acquiring information that will help them make better decisions. This presents a profit opportunity. Entrepreneurial providers of information help consumers find what they seek by offering product evaluations by experts. For example, dozens of sources provide independent expert opinions about automobiles and computers at a low cost to potential purchasers. Laboratory test results and detailed product evaluations on a wide variety of goods are provided by firms such as Consumer Reports and J.D. Power.</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30</a:t>
            </a:fld>
            <a:endParaRPr lang="en-US"/>
          </a:p>
        </p:txBody>
      </p:sp>
    </p:spTree>
    <p:extLst>
      <p:ext uri="{BB962C8B-B14F-4D97-AF65-F5344CB8AC3E}">
        <p14:creationId xmlns:p14="http://schemas.microsoft.com/office/powerpoint/2010/main" val="33448222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31</a:t>
            </a:fld>
            <a:endParaRPr lang="en-US"/>
          </a:p>
        </p:txBody>
      </p:sp>
    </p:spTree>
    <p:extLst>
      <p:ext uri="{BB962C8B-B14F-4D97-AF65-F5344CB8AC3E}">
        <p14:creationId xmlns:p14="http://schemas.microsoft.com/office/powerpoint/2010/main" val="33358603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lack of competition, externalities, public goods, and information problems often pose challenges and sometimes undermine the efficient operation of markets. Economists use the term market failure to describe the situation where there is reason to believe that markets will fail to achieve the conditions implied by idealized economic efficiency. Private entrepreneurs can profit, however, from solving these problems so markets can sometimes overcome these potential challenges on their own.</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32</a:t>
            </a:fld>
            <a:endParaRPr lang="en-US"/>
          </a:p>
        </p:txBody>
      </p:sp>
    </p:spTree>
    <p:extLst>
      <p:ext uri="{BB962C8B-B14F-4D97-AF65-F5344CB8AC3E}">
        <p14:creationId xmlns:p14="http://schemas.microsoft.com/office/powerpoint/2010/main" val="42664557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tempting to jump to the conclusion that if the market fails to achieve economic efficiency, then the government can intervene and improve the situation. Indeed, even professional economists often make this error. But we must not forget that government directed by political decision-making is merely an alternative form of economic organization. It is not a corrective device that can be counted on to make choices that will promote economic efficiency.</a:t>
            </a:r>
          </a:p>
          <a:p>
            <a:endParaRPr lang="en-US" dirty="0"/>
          </a:p>
          <a:p>
            <a:r>
              <a:rPr lang="en-US" dirty="0"/>
              <a:t>There is government failure, as well as market failure. Government failure is present when political choices lead to outcomes that conflict with the efficient allocation of resources. In order to evaluate the potential of political decision-making to improve on the shortcomings of the market and allocate resources efficiently, we need better knowledge about how the political process works.</a:t>
            </a: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33</a:t>
            </a:fld>
            <a:endParaRPr lang="en-US"/>
          </a:p>
        </p:txBody>
      </p:sp>
    </p:spTree>
    <p:extLst>
      <p:ext uri="{BB962C8B-B14F-4D97-AF65-F5344CB8AC3E}">
        <p14:creationId xmlns:p14="http://schemas.microsoft.com/office/powerpoint/2010/main" val="864830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35</a:t>
            </a:fld>
            <a:endParaRPr lang="en-US"/>
          </a:p>
        </p:txBody>
      </p:sp>
    </p:spTree>
    <p:extLst>
      <p:ext uri="{BB962C8B-B14F-4D97-AF65-F5344CB8AC3E}">
        <p14:creationId xmlns:p14="http://schemas.microsoft.com/office/powerpoint/2010/main" val="7721487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36</a:t>
            </a:fld>
            <a:endParaRPr lang="en-US"/>
          </a:p>
        </p:txBody>
      </p:sp>
    </p:spTree>
    <p:extLst>
      <p:ext uri="{BB962C8B-B14F-4D97-AF65-F5344CB8AC3E}">
        <p14:creationId xmlns:p14="http://schemas.microsoft.com/office/powerpoint/2010/main" val="25970791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ighlight>
                <a:srgbClr val="FFFF00"/>
              </a:highlight>
            </a:endParaRPr>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37</a:t>
            </a:fld>
            <a:endParaRPr lang="en-US"/>
          </a:p>
        </p:txBody>
      </p:sp>
    </p:spTree>
    <p:extLst>
      <p:ext uri="{BB962C8B-B14F-4D97-AF65-F5344CB8AC3E}">
        <p14:creationId xmlns:p14="http://schemas.microsoft.com/office/powerpoint/2010/main" val="570795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38</a:t>
            </a:fld>
            <a:endParaRPr lang="en-US"/>
          </a:p>
        </p:txBody>
      </p:sp>
    </p:spTree>
    <p:extLst>
      <p:ext uri="{BB962C8B-B14F-4D97-AF65-F5344CB8AC3E}">
        <p14:creationId xmlns:p14="http://schemas.microsoft.com/office/powerpoint/2010/main" val="9235960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3" y="16"/>
            <a:ext cx="12191807" cy="6865874"/>
          </a:xfrm>
          <a:prstGeom prst="rect">
            <a:avLst/>
          </a:prstGeom>
        </p:spPr>
      </p:pic>
      <p:sp>
        <p:nvSpPr>
          <p:cNvPr id="2" name="Title 1"/>
          <p:cNvSpPr>
            <a:spLocks noGrp="1"/>
          </p:cNvSpPr>
          <p:nvPr>
            <p:ph type="title" hasCustomPrompt="1"/>
          </p:nvPr>
        </p:nvSpPr>
        <p:spPr>
          <a:xfrm>
            <a:off x="771698" y="3428999"/>
            <a:ext cx="4797829" cy="619299"/>
          </a:xfrm>
        </p:spPr>
        <p:txBody>
          <a:bodyPr/>
          <a:lstStyle>
            <a:lvl1pPr algn="l">
              <a:defRPr sz="3500">
                <a:solidFill>
                  <a:schemeClr val="bg1"/>
                </a:solidFill>
              </a:defRPr>
            </a:lvl1pPr>
          </a:lstStyle>
          <a:p>
            <a:r>
              <a:rPr lang="en-US" dirty="0"/>
              <a:t>Chapter slides</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482453" y="6375089"/>
            <a:ext cx="8404809" cy="365125"/>
          </a:xfrm>
          <a:prstGeom prst="rect">
            <a:avLst/>
          </a:prstGeom>
        </p:spPr>
        <p:txBody>
          <a:bodyPr vert="horz" lIns="91440" tIns="45720" rIns="91440" bIns="45720" rtlCol="0" anchor="ctr"/>
          <a:lstStyle>
            <a:lvl1pPr algn="l" eaLnBrk="1" fontAlgn="auto" hangingPunct="1">
              <a:spcBef>
                <a:spcPts val="0"/>
              </a:spcBef>
              <a:spcAft>
                <a:spcPts val="0"/>
              </a:spcAft>
              <a:defRPr kumimoji="0" lang="en-US" sz="1000" b="0" i="1" smtClean="0">
                <a:solidFill>
                  <a:schemeClr val="bg1"/>
                </a:solidFill>
              </a:defRPr>
            </a:lvl1pPr>
          </a:lstStyle>
          <a:p>
            <a:r>
              <a:rPr lang="en-US" dirty="0">
                <a:solidFill>
                  <a:srgbClr val="FFFFFF"/>
                </a:solidFill>
                <a:latin typeface="Arial" panose="020B0604020202020204" pitchFamily="34" charset="0"/>
                <a:cs typeface="Arial" panose="020B0604020202020204" pitchFamily="34" charset="0"/>
              </a:rPr>
              <a:t>James Gwartney, Richard Stroup, Russell Sobel, &amp; David Macpherson,</a:t>
            </a:r>
            <a:r>
              <a:rPr lang="en-US" b="1" dirty="0">
                <a:solidFill>
                  <a:srgbClr val="FFFFFF"/>
                </a:solidFill>
                <a:latin typeface="Arial" panose="020B0604020202020204" pitchFamily="34" charset="0"/>
                <a:cs typeface="Arial" panose="020B0604020202020204" pitchFamily="34" charset="0"/>
              </a:rPr>
              <a:t> Economics: Private and Public Choice</a:t>
            </a:r>
            <a:r>
              <a:rPr lang="en-US" dirty="0">
                <a:solidFill>
                  <a:srgbClr val="FFFFFF"/>
                </a:solidFill>
                <a:latin typeface="Arial" panose="020B0604020202020204" pitchFamily="34" charset="0"/>
                <a:cs typeface="Arial" panose="020B0604020202020204" pitchFamily="34" charset="0"/>
              </a:rPr>
              <a:t>, 17th Edition. © 2022 Cengage. All Rights Reserved. May not be scanned, copied or duplicated, or posted to a publicly accessible website, in whole or in part.</a:t>
            </a:r>
          </a:p>
        </p:txBody>
      </p:sp>
      <p:pic>
        <p:nvPicPr>
          <p:cNvPr id="5" name="Picture 4" descr="The outside of a building&#10;&#10;Description automatically generated">
            <a:extLst>
              <a:ext uri="{FF2B5EF4-FFF2-40B4-BE49-F238E27FC236}">
                <a16:creationId xmlns:a16="http://schemas.microsoft.com/office/drawing/2014/main" id="{56F8BCC4-02B8-4A2C-A3FF-77F4CA58A636}"/>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1326362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3" y="-7874"/>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0">
                <a:solidFill>
                  <a:schemeClr val="bg1"/>
                </a:solidFill>
              </a:defRPr>
            </a:lvl1pPr>
          </a:lstStyle>
          <a:p>
            <a:r>
              <a:rPr lang="en-US" dirty="0"/>
              <a:t>Section slides</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dirty="0">
                <a:solidFill>
                  <a:srgbClr val="FFFFFF"/>
                </a:solidFill>
                <a:latin typeface="Arial" panose="020B0604020202020204" pitchFamily="34" charset="0"/>
                <a:cs typeface="Arial" panose="020B0604020202020204" pitchFamily="34" charset="0"/>
              </a:rPr>
              <a:t>James </a:t>
            </a:r>
            <a:r>
              <a:rPr lang="en-US" dirty="0" err="1">
                <a:solidFill>
                  <a:srgbClr val="FFFFFF"/>
                </a:solidFill>
                <a:latin typeface="Arial" panose="020B0604020202020204" pitchFamily="34" charset="0"/>
                <a:cs typeface="Arial" panose="020B0604020202020204" pitchFamily="34" charset="0"/>
              </a:rPr>
              <a:t>Gwartney</a:t>
            </a:r>
            <a:r>
              <a:rPr lang="en-US" dirty="0">
                <a:solidFill>
                  <a:srgbClr val="FFFFFF"/>
                </a:solidFill>
                <a:latin typeface="Arial" panose="020B0604020202020204" pitchFamily="34" charset="0"/>
                <a:cs typeface="Arial" panose="020B0604020202020204" pitchFamily="34" charset="0"/>
              </a:rPr>
              <a:t>, Richard Stroup, Russell Sobel, &amp; David Macpherson, Economics: Private and Public Choice, 17th Edition. © 2022 Cengage. All Rights Reserved. May not be scanned, copied or duplicated, or posted to a publicly accessible website, in whole or in part.</a:t>
            </a: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7951376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1818"/>
            <a:ext cx="12191807" cy="6865874"/>
          </a:xfrm>
          <a:prstGeom prst="rect">
            <a:avLst/>
          </a:prstGeom>
        </p:spPr>
      </p:pic>
      <p:sp>
        <p:nvSpPr>
          <p:cNvPr id="2" name="Title 1"/>
          <p:cNvSpPr>
            <a:spLocks noGrp="1"/>
          </p:cNvSpPr>
          <p:nvPr>
            <p:ph type="title" hasCustomPrompt="1"/>
          </p:nvPr>
        </p:nvSpPr>
        <p:spPr>
          <a:xfrm>
            <a:off x="805575" y="3448105"/>
            <a:ext cx="6251929" cy="383864"/>
          </a:xfrm>
        </p:spPr>
        <p:txBody>
          <a:bodyPr/>
          <a:lstStyle>
            <a:lvl1pPr algn="l">
              <a:defRPr sz="3000" b="1">
                <a:solidFill>
                  <a:schemeClr val="bg1"/>
                </a:solidFill>
              </a:defRPr>
            </a:lvl1pPr>
          </a:lstStyle>
          <a:p>
            <a:r>
              <a:rPr lang="en-US" dirty="0"/>
              <a:t>End of Chapter (Number)</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548955" y="6354413"/>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bg1"/>
                </a:solidFill>
                <a:latin typeface="arial" charset="0"/>
              </a:defRPr>
            </a:lvl1p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pic>
        <p:nvPicPr>
          <p:cNvPr id="9" name="Picture 8" descr="The outside of a building&#10;&#10;Description automatically generated">
            <a:extLst>
              <a:ext uri="{FF2B5EF4-FFF2-40B4-BE49-F238E27FC236}">
                <a16:creationId xmlns:a16="http://schemas.microsoft.com/office/drawing/2014/main" id="{EC2A137E-5CDA-49FD-899E-D28CE25139DE}"/>
              </a:ext>
            </a:extLst>
          </p:cNvPr>
          <p:cNvPicPr>
            <a:picLocks noChangeAspect="1"/>
          </p:cNvPicPr>
          <p:nvPr userDrawn="1"/>
        </p:nvPicPr>
        <p:blipFill>
          <a:blip r:embed="rId4"/>
          <a:stretch>
            <a:fillRect/>
          </a:stretch>
        </p:blipFill>
        <p:spPr>
          <a:xfrm>
            <a:off x="7190510" y="291819"/>
            <a:ext cx="4524050" cy="5789012"/>
          </a:xfrm>
          <a:prstGeom prst="rect">
            <a:avLst/>
          </a:prstGeom>
        </p:spPr>
      </p:pic>
    </p:spTree>
    <p:extLst>
      <p:ext uri="{BB962C8B-B14F-4D97-AF65-F5344CB8AC3E}">
        <p14:creationId xmlns:p14="http://schemas.microsoft.com/office/powerpoint/2010/main" val="2407619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006298"/>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764328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E5D0-62F1-6043-AD16-A8B87B9B29C3}"/>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3A6E9A0-D521-1141-93C3-51F8E4F2A856}"/>
              </a:ext>
            </a:extLst>
          </p:cNvPr>
          <p:cNvSpPr>
            <a:spLocks noGrp="1"/>
          </p:cNvSpPr>
          <p:nvPr>
            <p:ph type="ftr" sz="quarter" idx="10"/>
          </p:nvPr>
        </p:nvSpPr>
        <p:spPr>
          <a:xfrm>
            <a:off x="2303623" y="6334376"/>
            <a:ext cx="8801669"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a:t>
            </a:r>
            <a:r>
              <a:rPr kumimoji="0" lang="en-US" sz="1000" b="0" i="1" u="none" strike="noStrike" kern="1200" cap="none" spc="0" normalizeH="0" baseline="0" noProof="0" dirty="0" err="1">
                <a:ln>
                  <a:noFill/>
                </a:ln>
                <a:solidFill>
                  <a:srgbClr val="011892"/>
                </a:solidFill>
                <a:effectLst/>
                <a:uLnTx/>
                <a:uFillTx/>
                <a:latin typeface="Arial" panose="020B0604020202020204" pitchFamily="34" charset="0"/>
                <a:ea typeface="+mn-ea"/>
                <a:cs typeface="Arial" panose="020B0604020202020204" pitchFamily="34" charset="0"/>
              </a:rPr>
              <a:t>Gwartney</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pic>
        <p:nvPicPr>
          <p:cNvPr id="4" name="Picture 3" descr="A picture containing sitting, cat&#10;&#10;Description automatically generated">
            <a:extLst>
              <a:ext uri="{FF2B5EF4-FFF2-40B4-BE49-F238E27FC236}">
                <a16:creationId xmlns:a16="http://schemas.microsoft.com/office/drawing/2014/main" id="{5EC4BAEB-1157-3A41-A948-35A1DCD076A8}"/>
              </a:ext>
            </a:extLst>
          </p:cNvPr>
          <p:cNvPicPr>
            <a:picLocks noChangeAspect="1"/>
          </p:cNvPicPr>
          <p:nvPr userDrawn="1"/>
        </p:nvPicPr>
        <p:blipFill rotWithShape="1">
          <a:blip r:embed="rId2">
            <a:alphaModFix amt="20000"/>
          </a:blip>
          <a:srcRect l="324" t="-2" r="173" b="16038"/>
          <a:stretch/>
        </p:blipFill>
        <p:spPr>
          <a:xfrm>
            <a:off x="0" y="1037207"/>
            <a:ext cx="12192000" cy="4995293"/>
          </a:xfrm>
          <a:prstGeom prst="rect">
            <a:avLst/>
          </a:prstGeom>
        </p:spPr>
      </p:pic>
    </p:spTree>
    <p:extLst>
      <p:ext uri="{BB962C8B-B14F-4D97-AF65-F5344CB8AC3E}">
        <p14:creationId xmlns:p14="http://schemas.microsoft.com/office/powerpoint/2010/main" val="99325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457200" indent="0">
              <a:buClr>
                <a:srgbClr val="004A78"/>
              </a:buClr>
              <a:buFont typeface="Arial" charset="0"/>
              <a:buNone/>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Click to add text here.</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Click to 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marL="285750" indent="-285750">
              <a:buClr>
                <a:srgbClr val="004A78"/>
              </a:buClr>
              <a:buFont typeface="Arial" panose="020B0604020202020204" pitchFamily="34" charset="0"/>
              <a:buChar char="•"/>
              <a:defRPr sz="1800">
                <a:solidFill>
                  <a:schemeClr val="tx1"/>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Click to add text here.</a:t>
            </a:r>
          </a:p>
        </p:txBody>
      </p:sp>
      <p:sp>
        <p:nvSpPr>
          <p:cNvPr id="9" name="Footer">
            <a:extLst>
              <a:ext uri="{FF2B5EF4-FFF2-40B4-BE49-F238E27FC236}">
                <a16:creationId xmlns:a16="http://schemas.microsoft.com/office/drawing/2014/main" id="{EB7B6DBB-6AD5-9E4F-8484-EBAF357625D2}"/>
              </a:ext>
            </a:extLst>
          </p:cNvPr>
          <p:cNvSpPr txBox="1"/>
          <p:nvPr userDrawn="1"/>
        </p:nvSpPr>
        <p:spPr>
          <a:xfrm>
            <a:off x="2397791" y="6360469"/>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32703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Footer Placeholder 4">
            <a:extLst>
              <a:ext uri="{FF2B5EF4-FFF2-40B4-BE49-F238E27FC236}">
                <a16:creationId xmlns:a16="http://schemas.microsoft.com/office/drawing/2014/main" id="{5B4DFC88-24B3-4406-BC04-055D15597B19}"/>
              </a:ext>
            </a:extLst>
          </p:cNvPr>
          <p:cNvSpPr>
            <a:spLocks noGrp="1"/>
          </p:cNvSpPr>
          <p:nvPr>
            <p:ph type="ftr" sz="quarter" idx="3"/>
          </p:nvPr>
        </p:nvSpPr>
        <p:spPr>
          <a:xfrm>
            <a:off x="2311242" y="6310312"/>
            <a:ext cx="8445607"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000" b="0" i="1" u="none" strike="noStrike" baseline="0" smtClean="0">
                <a:solidFill>
                  <a:schemeClr val="tx1"/>
                </a:solidFill>
                <a:latin typeface="arial" charset="0"/>
              </a:defRPr>
            </a:lvl1pPr>
          </a:lstStyle>
          <a:p>
            <a:r>
              <a:rPr lang="en-US">
                <a:solidFill>
                  <a:srgbClr val="011892"/>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01189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760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Footer"/>
          <p:cNvSpPr txBox="1"/>
          <p:nvPr userDrawn="1"/>
        </p:nvSpPr>
        <p:spPr>
          <a:xfrm>
            <a:off x="2397791" y="6351295"/>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870311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2397791" y="6339828"/>
            <a:ext cx="8956009" cy="569387"/>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4A78"/>
              </a:solidFill>
              <a:effectLst/>
              <a:uLnTx/>
              <a:uFillTx/>
              <a:latin typeface="arial" charset="0"/>
              <a:ea typeface="+mn-ea"/>
              <a:cs typeface="+mn-cs"/>
            </a:endParaRPr>
          </a:p>
        </p:txBody>
      </p:sp>
    </p:spTree>
    <p:extLst>
      <p:ext uri="{BB962C8B-B14F-4D97-AF65-F5344CB8AC3E}">
        <p14:creationId xmlns:p14="http://schemas.microsoft.com/office/powerpoint/2010/main" val="36409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Calibri"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diam </a:t>
            </a:r>
            <a:r>
              <a:rPr lang="en-US" dirty="0" err="1"/>
              <a:t>maecenas</a:t>
            </a:r>
            <a:r>
              <a:rPr lang="en-US" dirty="0"/>
              <a:t> sed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a:t>Sed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a:t>
            </a:r>
            <a:r>
              <a:rPr lang="en-US" dirty="0" err="1"/>
              <a:t>lacus</a:t>
            </a:r>
            <a:r>
              <a:rPr lang="en-US" dirty="0"/>
              <a:t>.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sociis.</a:t>
            </a:r>
          </a:p>
          <a:p>
            <a:pPr lvl="0"/>
            <a:r>
              <a:rPr lang="en-US" dirty="0"/>
              <a:t>Sed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2397791" y="6376982"/>
            <a:ext cx="8956009" cy="353943"/>
          </a:xfrm>
          <a:prstGeom prst="rect">
            <a:avLst/>
          </a:prstGeom>
          <a:noFill/>
          <a:effectLst/>
        </p:spPr>
        <p:txBody>
          <a:bodyPr wrap="square" lIns="0" tIns="0" r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James Gwartney, Richard Stroup, Russell Sobel, &amp; David Macpherson,</a:t>
            </a:r>
            <a:r>
              <a:rPr kumimoji="0" lang="en-US" sz="1000" b="1"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Economics: Private and Public Choice</a:t>
            </a: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 17th Edition. © 2022 Cengage.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011892"/>
                </a:solidFill>
                <a:effectLst/>
                <a:uLnTx/>
                <a:uFillTx/>
                <a:latin typeface="Arial" panose="020B0604020202020204" pitchFamily="34" charset="0"/>
                <a:ea typeface="+mn-ea"/>
                <a:cs typeface="Arial" panose="020B0604020202020204" pitchFamily="34" charset="0"/>
              </a:rPr>
              <a:t>All Rights Reserved. May not be scanned, copied or duplicated, or posted to a publicly accessible website, in whole or in part.</a:t>
            </a:r>
          </a:p>
        </p:txBody>
      </p:sp>
    </p:spTree>
    <p:extLst>
      <p:ext uri="{BB962C8B-B14F-4D97-AF65-F5344CB8AC3E}">
        <p14:creationId xmlns:p14="http://schemas.microsoft.com/office/powerpoint/2010/main" val="4055081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327687" y="6310312"/>
            <a:ext cx="8801669"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lang="en-US" sz="1000" b="0" i="0" u="none" strike="noStrike" baseline="0">
                <a:solidFill>
                  <a:schemeClr val="tx1"/>
                </a:solidFill>
                <a:latin typeface="arial" charset="0"/>
              </a:defRPr>
            </a:lvl1pPr>
          </a:lstStyle>
          <a:p>
            <a:pPr>
              <a:defRPr/>
            </a:pPr>
            <a:r>
              <a:rPr lang="en-US" i="1"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21908992"/>
      </p:ext>
    </p:extLst>
  </p:cSld>
  <p:clrMap bg1="lt1" tx1="dk1" bg2="lt2" tx2="dk2" accent1="accent1" accent2="accent2" accent3="accent3" accent4="accent4" accent5="accent5" accent6="accent6" hlink="hlink" folHlink="folHlink"/>
  <p:sldLayoutIdLst>
    <p:sldLayoutId id="2147483754" r:id="rId1"/>
    <p:sldLayoutId id="2147483756" r:id="rId2"/>
    <p:sldLayoutId id="2147483768" r:id="rId3"/>
    <p:sldLayoutId id="2147483766" r:id="rId4"/>
    <p:sldLayoutId id="2147483770" r:id="rId5"/>
    <p:sldLayoutId id="2147483769" r:id="rId6"/>
    <p:sldLayoutId id="2147483758" r:id="rId7"/>
    <p:sldLayoutId id="2147483767" r:id="rId8"/>
    <p:sldLayoutId id="2147483763" r:id="rId9"/>
    <p:sldLayoutId id="2147483764" r:id="rId10"/>
  </p:sldLayoutIdLst>
  <p:hf sldNum="0" hd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4.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4">
            <a:extLst>
              <a:ext uri="{FF2B5EF4-FFF2-40B4-BE49-F238E27FC236}">
                <a16:creationId xmlns:a16="http://schemas.microsoft.com/office/drawing/2014/main" id="{D62C56F7-3E85-47E9-919F-06142667F5C7}"/>
              </a:ext>
            </a:extLst>
          </p:cNvPr>
          <p:cNvSpPr>
            <a:spLocks noGrp="1"/>
          </p:cNvSpPr>
          <p:nvPr>
            <p:ph type="title"/>
          </p:nvPr>
        </p:nvSpPr>
        <p:spPr>
          <a:xfrm>
            <a:off x="800674" y="3429000"/>
            <a:ext cx="6402684" cy="1294172"/>
          </a:xfrm>
        </p:spPr>
        <p:txBody>
          <a:bodyPr/>
          <a:lstStyle/>
          <a:p>
            <a:r>
              <a:rPr lang="en-US" sz="4000" dirty="0"/>
              <a:t>Chapter 5</a:t>
            </a:r>
            <a:br>
              <a:rPr lang="en-US" sz="4000" dirty="0"/>
            </a:br>
            <a:r>
              <a:rPr lang="en-US" sz="4000" dirty="0"/>
              <a:t>Difficult Cases for the Market and the Role of Government</a:t>
            </a:r>
          </a:p>
        </p:txBody>
      </p:sp>
      <p:sp>
        <p:nvSpPr>
          <p:cNvPr id="5" name="Footer Placeholder 4"/>
          <p:cNvSpPr>
            <a:spLocks noGrp="1"/>
          </p:cNvSpPr>
          <p:nvPr>
            <p:ph type="ftr" sz="quarter" idx="3"/>
          </p:nvPr>
        </p:nvSpPr>
        <p:spPr>
          <a:xfrm>
            <a:off x="2346872" y="6375089"/>
            <a:ext cx="9396434" cy="365125"/>
          </a:xfrm>
        </p:spPr>
        <p:txBody>
          <a:bodyPr/>
          <a:lstStyle/>
          <a:p>
            <a:r>
              <a:rPr lang="en-US" dirty="0">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94706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A Closer Look at Economic Efficiency</a:t>
            </a:r>
          </a:p>
        </p:txBody>
      </p:sp>
    </p:spTree>
    <p:extLst>
      <p:ext uri="{BB962C8B-B14F-4D97-AF65-F5344CB8AC3E}">
        <p14:creationId xmlns:p14="http://schemas.microsoft.com/office/powerpoint/2010/main" val="1454211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592B7-7D11-6242-8124-5F34A1DCC499}"/>
              </a:ext>
            </a:extLst>
          </p:cNvPr>
          <p:cNvSpPr>
            <a:spLocks noGrp="1"/>
          </p:cNvSpPr>
          <p:nvPr>
            <p:ph type="title"/>
          </p:nvPr>
        </p:nvSpPr>
        <p:spPr/>
        <p:txBody>
          <a:bodyPr/>
          <a:lstStyle/>
          <a:p>
            <a:r>
              <a:rPr lang="en-US" dirty="0"/>
              <a:t>What is Economic Efficiency?</a:t>
            </a:r>
          </a:p>
        </p:txBody>
      </p:sp>
      <p:graphicFrame>
        <p:nvGraphicFramePr>
          <p:cNvPr id="4" name="Diagram 3">
            <a:extLst>
              <a:ext uri="{FF2B5EF4-FFF2-40B4-BE49-F238E27FC236}">
                <a16:creationId xmlns:a16="http://schemas.microsoft.com/office/drawing/2014/main" id="{C5E5062C-05AB-FA49-B3B3-6FCBFD6A46EB}"/>
              </a:ext>
            </a:extLst>
          </p:cNvPr>
          <p:cNvGraphicFramePr/>
          <p:nvPr>
            <p:extLst>
              <p:ext uri="{D42A27DB-BD31-4B8C-83A1-F6EECF244321}">
                <p14:modId xmlns:p14="http://schemas.microsoft.com/office/powerpoint/2010/main" val="2974336429"/>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5601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6C12F-00E4-194E-8AE3-407924D577AA}"/>
              </a:ext>
            </a:extLst>
          </p:cNvPr>
          <p:cNvSpPr>
            <a:spLocks noGrp="1"/>
          </p:cNvSpPr>
          <p:nvPr>
            <p:ph type="title"/>
          </p:nvPr>
        </p:nvSpPr>
        <p:spPr/>
        <p:txBody>
          <a:bodyPr/>
          <a:lstStyle/>
          <a:p>
            <a:r>
              <a:rPr lang="en-US" dirty="0"/>
              <a:t>Economic Efficiency</a:t>
            </a:r>
          </a:p>
        </p:txBody>
      </p:sp>
      <p:sp>
        <p:nvSpPr>
          <p:cNvPr id="3" name="Text Placeholder 2">
            <a:extLst>
              <a:ext uri="{FF2B5EF4-FFF2-40B4-BE49-F238E27FC236}">
                <a16:creationId xmlns:a16="http://schemas.microsoft.com/office/drawing/2014/main" id="{C8F77EF3-A50C-A84D-82A6-F7CCD1D3FFA9}"/>
              </a:ext>
            </a:extLst>
          </p:cNvPr>
          <p:cNvSpPr>
            <a:spLocks noGrp="1"/>
          </p:cNvSpPr>
          <p:nvPr>
            <p:ph type="body" sz="quarter" idx="17"/>
          </p:nvPr>
        </p:nvSpPr>
        <p:spPr>
          <a:xfrm>
            <a:off x="743577" y="1270000"/>
            <a:ext cx="5111124" cy="4762500"/>
          </a:xfrm>
        </p:spPr>
        <p:txBody>
          <a:bodyPr>
            <a:normAutofit fontScale="85000" lnSpcReduction="10000"/>
          </a:bodyPr>
          <a:lstStyle/>
          <a:p>
            <a:pPr>
              <a:lnSpc>
                <a:spcPct val="120000"/>
              </a:lnSpc>
            </a:pPr>
            <a:r>
              <a:rPr lang="en-US" dirty="0"/>
              <a:t>As more resources are used to expand the level of an activity, the </a:t>
            </a:r>
            <a:r>
              <a:rPr lang="en-US" b="1" i="1" dirty="0"/>
              <a:t>marginal benefits (MB)</a:t>
            </a:r>
            <a:r>
              <a:rPr lang="en-US" dirty="0"/>
              <a:t> of the activity generally decline and </a:t>
            </a:r>
            <a:r>
              <a:rPr lang="en-US" b="1" i="1" dirty="0"/>
              <a:t>marginal costs (MC)</a:t>
            </a:r>
            <a:r>
              <a:rPr lang="en-US" dirty="0"/>
              <a:t> rise.</a:t>
            </a:r>
          </a:p>
          <a:p>
            <a:pPr>
              <a:lnSpc>
                <a:spcPct val="120000"/>
              </a:lnSpc>
            </a:pPr>
            <a:r>
              <a:rPr lang="en-US" dirty="0"/>
              <a:t>From the viewpoint of efficiency, the activity should be expanded as long as the </a:t>
            </a:r>
            <a:r>
              <a:rPr lang="en-US" b="1" i="1" dirty="0"/>
              <a:t>MB &gt; MC</a:t>
            </a:r>
            <a:r>
              <a:rPr lang="en-US" dirty="0"/>
              <a:t>.</a:t>
            </a:r>
          </a:p>
          <a:p>
            <a:pPr>
              <a:lnSpc>
                <a:spcPct val="120000"/>
              </a:lnSpc>
            </a:pPr>
            <a:r>
              <a:rPr lang="en-US" b="1" i="1" dirty="0"/>
              <a:t>Q</a:t>
            </a:r>
            <a:r>
              <a:rPr lang="en-US" b="1" i="1" baseline="-25000" dirty="0"/>
              <a:t>1</a:t>
            </a:r>
            <a:r>
              <a:rPr lang="en-US" dirty="0"/>
              <a:t> is inefficient as there are some units for which the </a:t>
            </a:r>
            <a:r>
              <a:rPr lang="en-US" b="1" i="1" dirty="0"/>
              <a:t>MB</a:t>
            </a:r>
            <a:r>
              <a:rPr lang="en-US" dirty="0"/>
              <a:t> exceeds the </a:t>
            </a:r>
            <a:r>
              <a:rPr lang="en-US" b="1" i="1" dirty="0"/>
              <a:t>MC</a:t>
            </a:r>
            <a:r>
              <a:rPr lang="en-US" dirty="0"/>
              <a:t> which are not undertaken.</a:t>
            </a:r>
          </a:p>
          <a:p>
            <a:pPr>
              <a:lnSpc>
                <a:spcPct val="120000"/>
              </a:lnSpc>
            </a:pPr>
            <a:r>
              <a:rPr lang="en-US" b="1" i="1" dirty="0"/>
              <a:t>Q</a:t>
            </a:r>
            <a:r>
              <a:rPr lang="en-US" b="1" i="1" baseline="-25000" dirty="0"/>
              <a:t>3</a:t>
            </a:r>
            <a:r>
              <a:rPr lang="en-US" dirty="0"/>
              <a:t> is also inefficient as there are units produced where the </a:t>
            </a:r>
            <a:r>
              <a:rPr lang="en-US" b="1" i="1" dirty="0"/>
              <a:t>MC</a:t>
            </a:r>
            <a:r>
              <a:rPr lang="en-US" dirty="0"/>
              <a:t> exceeds the </a:t>
            </a:r>
            <a:r>
              <a:rPr lang="en-US" b="1" i="1" dirty="0"/>
              <a:t>MB</a:t>
            </a:r>
            <a:r>
              <a:rPr lang="en-US" dirty="0"/>
              <a:t>.</a:t>
            </a:r>
          </a:p>
          <a:p>
            <a:pPr>
              <a:lnSpc>
                <a:spcPct val="120000"/>
              </a:lnSpc>
            </a:pPr>
            <a:r>
              <a:rPr lang="en-US" b="1" i="1" dirty="0"/>
              <a:t>Q</a:t>
            </a:r>
            <a:r>
              <a:rPr lang="en-US" b="1" i="1" baseline="-25000" dirty="0"/>
              <a:t>2</a:t>
            </a:r>
            <a:r>
              <a:rPr lang="en-US" dirty="0"/>
              <a:t> is the economically efficient level of output. At </a:t>
            </a:r>
            <a:r>
              <a:rPr lang="en-US" b="1" i="1" dirty="0"/>
              <a:t>Q</a:t>
            </a:r>
            <a:r>
              <a:rPr lang="en-US" b="1" i="1" baseline="-25000" dirty="0"/>
              <a:t>2</a:t>
            </a:r>
            <a:r>
              <a:rPr lang="en-US" dirty="0"/>
              <a:t> the </a:t>
            </a:r>
            <a:r>
              <a:rPr lang="en-US" b="1" i="1" dirty="0"/>
              <a:t>MB</a:t>
            </a:r>
            <a:r>
              <a:rPr lang="en-US" dirty="0"/>
              <a:t> stemming from the consumption of that unit just equals the </a:t>
            </a:r>
            <a:r>
              <a:rPr lang="en-US" b="1" i="1" dirty="0"/>
              <a:t>MC</a:t>
            </a:r>
            <a:r>
              <a:rPr lang="en-US" dirty="0"/>
              <a:t> of producing it.</a:t>
            </a:r>
          </a:p>
        </p:txBody>
      </p:sp>
      <p:pic>
        <p:nvPicPr>
          <p:cNvPr id="5" name="Picture 4" descr="Chart, line chart&#10;&#10;Description automatically generated">
            <a:extLst>
              <a:ext uri="{FF2B5EF4-FFF2-40B4-BE49-F238E27FC236}">
                <a16:creationId xmlns:a16="http://schemas.microsoft.com/office/drawing/2014/main" id="{CFEE9033-85A2-D24E-BEDF-0C5DD9F66729}"/>
              </a:ext>
            </a:extLst>
          </p:cNvPr>
          <p:cNvPicPr>
            <a:picLocks noChangeAspect="1"/>
          </p:cNvPicPr>
          <p:nvPr/>
        </p:nvPicPr>
        <p:blipFill rotWithShape="1">
          <a:blip r:embed="rId2"/>
          <a:srcRect l="24002" t="35777" r="30819" b="2402"/>
          <a:stretch/>
        </p:blipFill>
        <p:spPr>
          <a:xfrm>
            <a:off x="5969000" y="1270000"/>
            <a:ext cx="5384800" cy="4372047"/>
          </a:xfrm>
          <a:prstGeom prst="rect">
            <a:avLst/>
          </a:prstGeom>
        </p:spPr>
      </p:pic>
    </p:spTree>
    <p:extLst>
      <p:ext uri="{BB962C8B-B14F-4D97-AF65-F5344CB8AC3E}">
        <p14:creationId xmlns:p14="http://schemas.microsoft.com/office/powerpoint/2010/main" val="4038076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If It’s Worth Doing,</a:t>
            </a:r>
            <a:br>
              <a:rPr lang="en-US" dirty="0"/>
            </a:br>
            <a:r>
              <a:rPr lang="en-US" dirty="0"/>
              <a:t>It’s Worth Doing Imperfectly</a:t>
            </a:r>
          </a:p>
        </p:txBody>
      </p:sp>
    </p:spTree>
    <p:extLst>
      <p:ext uri="{BB962C8B-B14F-4D97-AF65-F5344CB8AC3E}">
        <p14:creationId xmlns:p14="http://schemas.microsoft.com/office/powerpoint/2010/main" val="957216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B5611-2888-CA4B-A2C6-8A62CBBCE093}"/>
              </a:ext>
            </a:extLst>
          </p:cNvPr>
          <p:cNvSpPr>
            <a:spLocks noGrp="1"/>
          </p:cNvSpPr>
          <p:nvPr>
            <p:ph type="title"/>
          </p:nvPr>
        </p:nvSpPr>
        <p:spPr/>
        <p:txBody>
          <a:bodyPr/>
          <a:lstStyle/>
          <a:p>
            <a:r>
              <a:rPr lang="en-US" dirty="0"/>
              <a:t>If It’s Worth Doing, It’s Worth Doing Imperfectly</a:t>
            </a:r>
          </a:p>
        </p:txBody>
      </p:sp>
      <p:graphicFrame>
        <p:nvGraphicFramePr>
          <p:cNvPr id="4" name="Diagram 3">
            <a:extLst>
              <a:ext uri="{FF2B5EF4-FFF2-40B4-BE49-F238E27FC236}">
                <a16:creationId xmlns:a16="http://schemas.microsoft.com/office/drawing/2014/main" id="{A5FA59D4-5CFA-C34D-BAA8-F9F2D2544477}"/>
              </a:ext>
            </a:extLst>
          </p:cNvPr>
          <p:cNvGraphicFramePr/>
          <p:nvPr>
            <p:extLst>
              <p:ext uri="{D42A27DB-BD31-4B8C-83A1-F6EECF244321}">
                <p14:modId xmlns:p14="http://schemas.microsoft.com/office/powerpoint/2010/main" val="294381555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7076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B0504-C762-954F-9505-ACEF69E8E673}"/>
              </a:ext>
            </a:extLst>
          </p:cNvPr>
          <p:cNvSpPr>
            <a:spLocks noGrp="1"/>
          </p:cNvSpPr>
          <p:nvPr>
            <p:ph type="title"/>
          </p:nvPr>
        </p:nvSpPr>
        <p:spPr/>
        <p:txBody>
          <a:bodyPr/>
          <a:lstStyle/>
          <a:p>
            <a:r>
              <a:rPr lang="en-US" dirty="0"/>
              <a:t>If It’s Worth Doing, It’s Worth Doing Imperfectly</a:t>
            </a:r>
          </a:p>
        </p:txBody>
      </p:sp>
      <p:sp>
        <p:nvSpPr>
          <p:cNvPr id="3" name="Text Placeholder 2">
            <a:extLst>
              <a:ext uri="{FF2B5EF4-FFF2-40B4-BE49-F238E27FC236}">
                <a16:creationId xmlns:a16="http://schemas.microsoft.com/office/drawing/2014/main" id="{28725524-4CF5-664D-BCC8-3AA13EC24A4B}"/>
              </a:ext>
            </a:extLst>
          </p:cNvPr>
          <p:cNvSpPr>
            <a:spLocks noGrp="1"/>
          </p:cNvSpPr>
          <p:nvPr>
            <p:ph type="body" sz="quarter" idx="17"/>
          </p:nvPr>
        </p:nvSpPr>
        <p:spPr/>
        <p:txBody>
          <a:bodyPr>
            <a:normAutofit/>
          </a:bodyPr>
          <a:lstStyle/>
          <a:p>
            <a:pPr>
              <a:spcBef>
                <a:spcPts val="1600"/>
              </a:spcBef>
            </a:pPr>
            <a:r>
              <a:rPr lang="en-US" sz="2800" dirty="0"/>
              <a:t>When making personal decisions, people seem to be more aware that perfection is almost never worth the cost. </a:t>
            </a:r>
          </a:p>
          <a:p>
            <a:pPr>
              <a:spcBef>
                <a:spcPts val="1600"/>
              </a:spcBef>
            </a:pPr>
            <a:r>
              <a:rPr lang="en-US" sz="2800" dirty="0"/>
              <a:t>The principle also applies to government.</a:t>
            </a:r>
          </a:p>
          <a:p>
            <a:pPr>
              <a:spcBef>
                <a:spcPts val="1600"/>
              </a:spcBef>
            </a:pPr>
            <a:r>
              <a:rPr lang="en-US" sz="2800" dirty="0"/>
              <a:t>Regardless of the sector, achievement of perfection is generally not worth the cost.</a:t>
            </a:r>
          </a:p>
        </p:txBody>
      </p:sp>
    </p:spTree>
    <p:extLst>
      <p:ext uri="{BB962C8B-B14F-4D97-AF65-F5344CB8AC3E}">
        <p14:creationId xmlns:p14="http://schemas.microsoft.com/office/powerpoint/2010/main" val="3025133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Thinking About the</a:t>
            </a:r>
            <a:br>
              <a:rPr lang="en-US" dirty="0"/>
            </a:br>
            <a:r>
              <a:rPr lang="en-US" dirty="0"/>
              <a:t>Economic Role of Government</a:t>
            </a:r>
          </a:p>
        </p:txBody>
      </p:sp>
    </p:spTree>
    <p:extLst>
      <p:ext uri="{BB962C8B-B14F-4D97-AF65-F5344CB8AC3E}">
        <p14:creationId xmlns:p14="http://schemas.microsoft.com/office/powerpoint/2010/main" val="2905415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729FE-EE02-484F-AC9A-3F1503FC3378}"/>
              </a:ext>
            </a:extLst>
          </p:cNvPr>
          <p:cNvSpPr>
            <a:spLocks noGrp="1"/>
          </p:cNvSpPr>
          <p:nvPr>
            <p:ph type="title"/>
          </p:nvPr>
        </p:nvSpPr>
        <p:spPr/>
        <p:txBody>
          <a:bodyPr/>
          <a:lstStyle/>
          <a:p>
            <a:r>
              <a:rPr lang="en-US" dirty="0"/>
              <a:t>Two Major Functions of Government</a:t>
            </a:r>
          </a:p>
        </p:txBody>
      </p:sp>
      <p:graphicFrame>
        <p:nvGraphicFramePr>
          <p:cNvPr id="4" name="Diagram 3">
            <a:extLst>
              <a:ext uri="{FF2B5EF4-FFF2-40B4-BE49-F238E27FC236}">
                <a16:creationId xmlns:a16="http://schemas.microsoft.com/office/drawing/2014/main" id="{E29B0113-E393-FF45-A3EA-9E38D6EB5B3F}"/>
              </a:ext>
            </a:extLst>
          </p:cNvPr>
          <p:cNvGraphicFramePr/>
          <p:nvPr>
            <p:extLst>
              <p:ext uri="{D42A27DB-BD31-4B8C-83A1-F6EECF244321}">
                <p14:modId xmlns:p14="http://schemas.microsoft.com/office/powerpoint/2010/main" val="3860411310"/>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6278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8732-E009-EF47-B8BE-38FA2803C516}"/>
              </a:ext>
            </a:extLst>
          </p:cNvPr>
          <p:cNvSpPr>
            <a:spLocks noGrp="1"/>
          </p:cNvSpPr>
          <p:nvPr>
            <p:ph type="title"/>
          </p:nvPr>
        </p:nvSpPr>
        <p:spPr/>
        <p:txBody>
          <a:bodyPr/>
          <a:lstStyle/>
          <a:p>
            <a:r>
              <a:rPr lang="en-US" dirty="0"/>
              <a:t>Protective Function of Government</a:t>
            </a:r>
          </a:p>
        </p:txBody>
      </p:sp>
      <p:graphicFrame>
        <p:nvGraphicFramePr>
          <p:cNvPr id="4" name="Diagram 3">
            <a:extLst>
              <a:ext uri="{FF2B5EF4-FFF2-40B4-BE49-F238E27FC236}">
                <a16:creationId xmlns:a16="http://schemas.microsoft.com/office/drawing/2014/main" id="{62FBB027-633E-084C-A066-B8A258CAFC06}"/>
              </a:ext>
            </a:extLst>
          </p:cNvPr>
          <p:cNvGraphicFramePr/>
          <p:nvPr>
            <p:extLst>
              <p:ext uri="{D42A27DB-BD31-4B8C-83A1-F6EECF244321}">
                <p14:modId xmlns:p14="http://schemas.microsoft.com/office/powerpoint/2010/main" val="1596959424"/>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4599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44E2A-C506-5E43-BE48-DB875D54B61D}"/>
              </a:ext>
            </a:extLst>
          </p:cNvPr>
          <p:cNvSpPr>
            <a:spLocks noGrp="1"/>
          </p:cNvSpPr>
          <p:nvPr>
            <p:ph type="title"/>
          </p:nvPr>
        </p:nvSpPr>
        <p:spPr/>
        <p:txBody>
          <a:bodyPr/>
          <a:lstStyle/>
          <a:p>
            <a:r>
              <a:rPr lang="en-US" dirty="0"/>
              <a:t>Productive Function of Government</a:t>
            </a:r>
          </a:p>
        </p:txBody>
      </p:sp>
      <p:graphicFrame>
        <p:nvGraphicFramePr>
          <p:cNvPr id="4" name="Diagram 3">
            <a:extLst>
              <a:ext uri="{FF2B5EF4-FFF2-40B4-BE49-F238E27FC236}">
                <a16:creationId xmlns:a16="http://schemas.microsoft.com/office/drawing/2014/main" id="{7E1E201A-0926-AF45-B5EB-026538F2E783}"/>
              </a:ext>
            </a:extLst>
          </p:cNvPr>
          <p:cNvGraphicFramePr/>
          <p:nvPr>
            <p:extLst>
              <p:ext uri="{D42A27DB-BD31-4B8C-83A1-F6EECF244321}">
                <p14:modId xmlns:p14="http://schemas.microsoft.com/office/powerpoint/2010/main" val="2327635868"/>
              </p:ext>
            </p:extLst>
          </p:nvPr>
        </p:nvGraphicFramePr>
        <p:xfrm>
          <a:off x="2032000" y="1778001"/>
          <a:ext cx="8128000" cy="3365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7178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2653586636"/>
              </p:ext>
            </p:extLst>
          </p:nvPr>
        </p:nvGraphicFramePr>
        <p:xfrm>
          <a:off x="2032000" y="1738951"/>
          <a:ext cx="8128000" cy="40257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2788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1224420281"/>
              </p:ext>
            </p:extLst>
          </p:nvPr>
        </p:nvGraphicFramePr>
        <p:xfrm>
          <a:off x="2032000" y="1738951"/>
          <a:ext cx="8128000" cy="2058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5844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Potential Shortcomings of the Market</a:t>
            </a:r>
          </a:p>
        </p:txBody>
      </p:sp>
    </p:spTree>
    <p:extLst>
      <p:ext uri="{BB962C8B-B14F-4D97-AF65-F5344CB8AC3E}">
        <p14:creationId xmlns:p14="http://schemas.microsoft.com/office/powerpoint/2010/main" val="1346580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74C6-D62F-FB4F-A63C-6CD62B706111}"/>
              </a:ext>
            </a:extLst>
          </p:cNvPr>
          <p:cNvSpPr>
            <a:spLocks noGrp="1"/>
          </p:cNvSpPr>
          <p:nvPr>
            <p:ph type="title"/>
          </p:nvPr>
        </p:nvSpPr>
        <p:spPr/>
        <p:txBody>
          <a:bodyPr/>
          <a:lstStyle/>
          <a:p>
            <a:r>
              <a:rPr lang="en-US" dirty="0"/>
              <a:t>Four Reasons the Invisible Hand May Fail</a:t>
            </a:r>
          </a:p>
        </p:txBody>
      </p:sp>
      <p:graphicFrame>
        <p:nvGraphicFramePr>
          <p:cNvPr id="4" name="Diagram 3">
            <a:extLst>
              <a:ext uri="{FF2B5EF4-FFF2-40B4-BE49-F238E27FC236}">
                <a16:creationId xmlns:a16="http://schemas.microsoft.com/office/drawing/2014/main" id="{D987CF18-0BBF-A848-AE42-792B31CA9F25}"/>
              </a:ext>
            </a:extLst>
          </p:cNvPr>
          <p:cNvGraphicFramePr/>
          <p:nvPr>
            <p:extLst>
              <p:ext uri="{D42A27DB-BD31-4B8C-83A1-F6EECF244321}">
                <p14:modId xmlns:p14="http://schemas.microsoft.com/office/powerpoint/2010/main" val="33433232"/>
              </p:ext>
            </p:extLst>
          </p:nvPr>
        </p:nvGraphicFramePr>
        <p:xfrm>
          <a:off x="1435100" y="1037230"/>
          <a:ext cx="9321800" cy="51011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25446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7F10-DB91-4446-B9D0-19E87F6DF232}"/>
              </a:ext>
            </a:extLst>
          </p:cNvPr>
          <p:cNvSpPr>
            <a:spLocks noGrp="1"/>
          </p:cNvSpPr>
          <p:nvPr>
            <p:ph type="title"/>
          </p:nvPr>
        </p:nvSpPr>
        <p:spPr/>
        <p:txBody>
          <a:bodyPr/>
          <a:lstStyle/>
          <a:p>
            <a:r>
              <a:rPr lang="en-US" dirty="0"/>
              <a:t>Why the Invisible Hand May Fail:</a:t>
            </a:r>
            <a:br>
              <a:rPr lang="en-US" dirty="0"/>
            </a:br>
            <a:r>
              <a:rPr lang="en-US" dirty="0"/>
              <a:t>(1) Lack of Competition</a:t>
            </a:r>
          </a:p>
        </p:txBody>
      </p:sp>
      <p:graphicFrame>
        <p:nvGraphicFramePr>
          <p:cNvPr id="4" name="Diagram 3">
            <a:extLst>
              <a:ext uri="{FF2B5EF4-FFF2-40B4-BE49-F238E27FC236}">
                <a16:creationId xmlns:a16="http://schemas.microsoft.com/office/drawing/2014/main" id="{D13B86E9-9E9E-3647-9DE7-3F9BD7875F41}"/>
              </a:ext>
            </a:extLst>
          </p:cNvPr>
          <p:cNvGraphicFramePr/>
          <p:nvPr>
            <p:extLst>
              <p:ext uri="{D42A27DB-BD31-4B8C-83A1-F6EECF244321}">
                <p14:modId xmlns:p14="http://schemas.microsoft.com/office/powerpoint/2010/main" val="2552694481"/>
              </p:ext>
            </p:extLst>
          </p:nvPr>
        </p:nvGraphicFramePr>
        <p:xfrm>
          <a:off x="2032000" y="1485901"/>
          <a:ext cx="81280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99906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3C5CA-F777-C242-A652-C094BFC084BA}"/>
              </a:ext>
            </a:extLst>
          </p:cNvPr>
          <p:cNvSpPr>
            <a:spLocks noGrp="1"/>
          </p:cNvSpPr>
          <p:nvPr>
            <p:ph type="title"/>
          </p:nvPr>
        </p:nvSpPr>
        <p:spPr/>
        <p:txBody>
          <a:bodyPr/>
          <a:lstStyle/>
          <a:p>
            <a:r>
              <a:rPr lang="en-US" dirty="0"/>
              <a:t>Lack of Competition: Sellers may gain by restricting output and raising price.</a:t>
            </a:r>
          </a:p>
        </p:txBody>
      </p:sp>
      <p:sp>
        <p:nvSpPr>
          <p:cNvPr id="3" name="Text Placeholder 2">
            <a:extLst>
              <a:ext uri="{FF2B5EF4-FFF2-40B4-BE49-F238E27FC236}">
                <a16:creationId xmlns:a16="http://schemas.microsoft.com/office/drawing/2014/main" id="{93A01AF8-6FCF-E74C-AFCF-AA597CE8590A}"/>
              </a:ext>
            </a:extLst>
          </p:cNvPr>
          <p:cNvSpPr>
            <a:spLocks noGrp="1"/>
          </p:cNvSpPr>
          <p:nvPr>
            <p:ph type="body" sz="quarter" idx="17"/>
          </p:nvPr>
        </p:nvSpPr>
        <p:spPr>
          <a:xfrm>
            <a:off x="743577" y="1638300"/>
            <a:ext cx="4946023" cy="4394200"/>
          </a:xfrm>
        </p:spPr>
        <p:txBody>
          <a:bodyPr/>
          <a:lstStyle/>
          <a:p>
            <a:pPr>
              <a:spcBef>
                <a:spcPts val="1600"/>
              </a:spcBef>
            </a:pPr>
            <a:r>
              <a:rPr lang="en-US" dirty="0"/>
              <a:t>In this market, under competitive conditions, </a:t>
            </a:r>
            <a:r>
              <a:rPr lang="en-US" b="1" i="1" dirty="0"/>
              <a:t>supply</a:t>
            </a:r>
            <a:r>
              <a:rPr lang="en-US" dirty="0"/>
              <a:t> and </a:t>
            </a:r>
            <a:r>
              <a:rPr lang="en-US" b="1" i="1" dirty="0"/>
              <a:t>demand</a:t>
            </a:r>
            <a:r>
              <a:rPr lang="en-US" dirty="0"/>
              <a:t> result in an output of </a:t>
            </a:r>
            <a:r>
              <a:rPr lang="en-US" b="1" i="1" dirty="0"/>
              <a:t>Q</a:t>
            </a:r>
            <a:r>
              <a:rPr lang="en-US" b="1" i="1" baseline="-25000" dirty="0"/>
              <a:t>1</a:t>
            </a:r>
            <a:r>
              <a:rPr lang="en-US" dirty="0"/>
              <a:t> and price </a:t>
            </a:r>
            <a:r>
              <a:rPr lang="en-US" b="1" i="1" dirty="0"/>
              <a:t>P</a:t>
            </a:r>
            <a:r>
              <a:rPr lang="en-US" b="1" i="1" baseline="-25000" dirty="0"/>
              <a:t>1</a:t>
            </a:r>
            <a:r>
              <a:rPr lang="en-US" dirty="0"/>
              <a:t>.</a:t>
            </a:r>
          </a:p>
          <a:p>
            <a:pPr>
              <a:spcBef>
                <a:spcPts val="1600"/>
              </a:spcBef>
            </a:pPr>
            <a:r>
              <a:rPr lang="en-US" dirty="0"/>
              <a:t>But, if producers in the market are able to restrict </a:t>
            </a:r>
            <a:r>
              <a:rPr lang="en-US" b="1" i="1" dirty="0"/>
              <a:t>supply</a:t>
            </a:r>
            <a:r>
              <a:rPr lang="en-US" dirty="0"/>
              <a:t> and/or limit entry into the market then the restricted supply </a:t>
            </a:r>
            <a:r>
              <a:rPr lang="en-US" b="1" i="1" dirty="0"/>
              <a:t>S</a:t>
            </a:r>
            <a:r>
              <a:rPr lang="en-US" b="1" i="1" baseline="-25000" dirty="0"/>
              <a:t>2</a:t>
            </a:r>
            <a:r>
              <a:rPr lang="en-US" dirty="0"/>
              <a:t> will result, with an output of </a:t>
            </a:r>
            <a:r>
              <a:rPr lang="en-US" b="1" i="1" dirty="0"/>
              <a:t>Q</a:t>
            </a:r>
            <a:r>
              <a:rPr lang="en-US" b="1" i="1" baseline="-25000" dirty="0"/>
              <a:t>2</a:t>
            </a:r>
            <a:r>
              <a:rPr lang="en-US" dirty="0"/>
              <a:t> &lt; </a:t>
            </a:r>
            <a:r>
              <a:rPr lang="en-US" b="1" i="1" dirty="0"/>
              <a:t>Q</a:t>
            </a:r>
            <a:r>
              <a:rPr lang="en-US" b="1" i="1" baseline="-25000" dirty="0"/>
              <a:t>1</a:t>
            </a:r>
            <a:r>
              <a:rPr lang="en-US" dirty="0"/>
              <a:t> and price of </a:t>
            </a:r>
            <a:r>
              <a:rPr lang="en-US" b="1" i="1" dirty="0"/>
              <a:t>P</a:t>
            </a:r>
            <a:r>
              <a:rPr lang="en-US" b="1" i="1" baseline="-25000" dirty="0"/>
              <a:t>2</a:t>
            </a:r>
            <a:r>
              <a:rPr lang="en-US" dirty="0"/>
              <a:t> &gt; </a:t>
            </a:r>
            <a:r>
              <a:rPr lang="en-US" b="1" i="1" dirty="0"/>
              <a:t>P</a:t>
            </a:r>
            <a:r>
              <a:rPr lang="en-US" b="1" i="1" baseline="-25000" dirty="0"/>
              <a:t>1</a:t>
            </a:r>
            <a:r>
              <a:rPr lang="en-US" dirty="0"/>
              <a:t>.</a:t>
            </a:r>
          </a:p>
          <a:p>
            <a:pPr>
              <a:spcBef>
                <a:spcPts val="1600"/>
              </a:spcBef>
            </a:pPr>
            <a:r>
              <a:rPr lang="en-US" dirty="0"/>
              <a:t>When competition is absent, too few units are produced and the price is higher than the competitive market level.</a:t>
            </a:r>
          </a:p>
        </p:txBody>
      </p:sp>
      <p:pic>
        <p:nvPicPr>
          <p:cNvPr id="5" name="Picture 4" descr="Chart, line chart&#10;&#10;Description automatically generated">
            <a:extLst>
              <a:ext uri="{FF2B5EF4-FFF2-40B4-BE49-F238E27FC236}">
                <a16:creationId xmlns:a16="http://schemas.microsoft.com/office/drawing/2014/main" id="{B7A34757-CAE5-A04B-8F80-AB077C76BDC6}"/>
              </a:ext>
            </a:extLst>
          </p:cNvPr>
          <p:cNvPicPr>
            <a:picLocks noChangeAspect="1"/>
          </p:cNvPicPr>
          <p:nvPr/>
        </p:nvPicPr>
        <p:blipFill rotWithShape="1">
          <a:blip r:embed="rId2"/>
          <a:srcRect l="43654" t="7659" r="9452" b="4041"/>
          <a:stretch/>
        </p:blipFill>
        <p:spPr>
          <a:xfrm>
            <a:off x="5816599" y="1591670"/>
            <a:ext cx="5537201" cy="4440830"/>
          </a:xfrm>
          <a:prstGeom prst="rect">
            <a:avLst/>
          </a:prstGeom>
        </p:spPr>
      </p:pic>
    </p:spTree>
    <p:extLst>
      <p:ext uri="{BB962C8B-B14F-4D97-AF65-F5344CB8AC3E}">
        <p14:creationId xmlns:p14="http://schemas.microsoft.com/office/powerpoint/2010/main" val="153478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C72B9-32C3-B14D-8DDB-0BA2829EFC82}"/>
              </a:ext>
            </a:extLst>
          </p:cNvPr>
          <p:cNvSpPr>
            <a:spLocks noGrp="1"/>
          </p:cNvSpPr>
          <p:nvPr>
            <p:ph type="title"/>
          </p:nvPr>
        </p:nvSpPr>
        <p:spPr/>
        <p:txBody>
          <a:bodyPr/>
          <a:lstStyle/>
          <a:p>
            <a:r>
              <a:rPr lang="en-US" dirty="0"/>
              <a:t>Why the Invisible Hand May Fail:</a:t>
            </a:r>
            <a:br>
              <a:rPr lang="en-US" dirty="0"/>
            </a:br>
            <a:r>
              <a:rPr lang="en-US" dirty="0"/>
              <a:t>(2) Externalities</a:t>
            </a:r>
          </a:p>
        </p:txBody>
      </p:sp>
      <p:graphicFrame>
        <p:nvGraphicFramePr>
          <p:cNvPr id="4" name="Diagram 3">
            <a:extLst>
              <a:ext uri="{FF2B5EF4-FFF2-40B4-BE49-F238E27FC236}">
                <a16:creationId xmlns:a16="http://schemas.microsoft.com/office/drawing/2014/main" id="{C8F72923-BA35-3740-9CA8-A8C6D311E4A4}"/>
              </a:ext>
            </a:extLst>
          </p:cNvPr>
          <p:cNvGraphicFramePr/>
          <p:nvPr>
            <p:extLst>
              <p:ext uri="{D42A27DB-BD31-4B8C-83A1-F6EECF244321}">
                <p14:modId xmlns:p14="http://schemas.microsoft.com/office/powerpoint/2010/main" val="1433737123"/>
              </p:ext>
            </p:extLst>
          </p:nvPr>
        </p:nvGraphicFramePr>
        <p:xfrm>
          <a:off x="2032000" y="1384300"/>
          <a:ext cx="8128000" cy="4754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1357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2028-A36C-E14A-BB12-1E0AA8AF1140}"/>
              </a:ext>
            </a:extLst>
          </p:cNvPr>
          <p:cNvSpPr>
            <a:spLocks noGrp="1"/>
          </p:cNvSpPr>
          <p:nvPr>
            <p:ph type="title"/>
          </p:nvPr>
        </p:nvSpPr>
        <p:spPr/>
        <p:txBody>
          <a:bodyPr/>
          <a:lstStyle/>
          <a:p>
            <a:r>
              <a:rPr lang="en-US" dirty="0"/>
              <a:t>Problems that Arise when</a:t>
            </a:r>
            <a:br>
              <a:rPr lang="en-US" dirty="0"/>
            </a:br>
            <a:r>
              <a:rPr lang="en-US" dirty="0"/>
              <a:t>External Costs are Present</a:t>
            </a:r>
          </a:p>
        </p:txBody>
      </p:sp>
      <p:sp>
        <p:nvSpPr>
          <p:cNvPr id="3" name="Text Placeholder 2">
            <a:extLst>
              <a:ext uri="{FF2B5EF4-FFF2-40B4-BE49-F238E27FC236}">
                <a16:creationId xmlns:a16="http://schemas.microsoft.com/office/drawing/2014/main" id="{C0D33968-EBA3-6146-9802-AAA09761480C}"/>
              </a:ext>
            </a:extLst>
          </p:cNvPr>
          <p:cNvSpPr>
            <a:spLocks noGrp="1"/>
          </p:cNvSpPr>
          <p:nvPr>
            <p:ph type="body" sz="quarter" idx="17"/>
          </p:nvPr>
        </p:nvSpPr>
        <p:spPr>
          <a:xfrm>
            <a:off x="743577" y="1638300"/>
            <a:ext cx="4093466" cy="4394200"/>
          </a:xfrm>
        </p:spPr>
        <p:txBody>
          <a:bodyPr/>
          <a:lstStyle/>
          <a:p>
            <a:pPr>
              <a:spcBef>
                <a:spcPts val="1600"/>
              </a:spcBef>
            </a:pPr>
            <a:r>
              <a:rPr lang="en-US" dirty="0"/>
              <a:t>Because some of the costs of production are not fully registered when external costs are present, the supply curve understates the true cost of production.</a:t>
            </a:r>
          </a:p>
          <a:p>
            <a:pPr>
              <a:spcBef>
                <a:spcPts val="1600"/>
              </a:spcBef>
            </a:pPr>
            <a:r>
              <a:rPr lang="en-US" dirty="0"/>
              <a:t>This is inefficient because units will be produced that are valued less than their full cost.</a:t>
            </a:r>
          </a:p>
          <a:p>
            <a:pPr>
              <a:spcBef>
                <a:spcPts val="1600"/>
              </a:spcBef>
            </a:pPr>
            <a:r>
              <a:rPr lang="en-US" dirty="0"/>
              <a:t>Can you explain the link between external costs and pollution?</a:t>
            </a:r>
          </a:p>
        </p:txBody>
      </p:sp>
      <p:pic>
        <p:nvPicPr>
          <p:cNvPr id="4" name="Picture 3">
            <a:extLst>
              <a:ext uri="{FF2B5EF4-FFF2-40B4-BE49-F238E27FC236}">
                <a16:creationId xmlns:a16="http://schemas.microsoft.com/office/drawing/2014/main" id="{1E40A358-EF61-A841-86F6-4FC772038C0C}"/>
              </a:ext>
            </a:extLst>
          </p:cNvPr>
          <p:cNvPicPr>
            <a:picLocks noChangeAspect="1"/>
          </p:cNvPicPr>
          <p:nvPr/>
        </p:nvPicPr>
        <p:blipFill>
          <a:blip r:embed="rId3"/>
          <a:stretch>
            <a:fillRect/>
          </a:stretch>
        </p:blipFill>
        <p:spPr>
          <a:xfrm>
            <a:off x="4998308" y="1638300"/>
            <a:ext cx="6355492" cy="4163943"/>
          </a:xfrm>
          <a:prstGeom prst="rect">
            <a:avLst/>
          </a:prstGeom>
        </p:spPr>
      </p:pic>
    </p:spTree>
    <p:extLst>
      <p:ext uri="{BB962C8B-B14F-4D97-AF65-F5344CB8AC3E}">
        <p14:creationId xmlns:p14="http://schemas.microsoft.com/office/powerpoint/2010/main" val="1515072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B107A-0E6F-944A-8AE9-A96308863AD8}"/>
              </a:ext>
            </a:extLst>
          </p:cNvPr>
          <p:cNvSpPr>
            <a:spLocks noGrp="1"/>
          </p:cNvSpPr>
          <p:nvPr>
            <p:ph type="title"/>
          </p:nvPr>
        </p:nvSpPr>
        <p:spPr/>
        <p:txBody>
          <a:bodyPr/>
          <a:lstStyle/>
          <a:p>
            <a:r>
              <a:rPr lang="en-US" dirty="0"/>
              <a:t>External Costs: Failure to fully register</a:t>
            </a:r>
            <a:br>
              <a:rPr lang="en-US" dirty="0"/>
            </a:br>
            <a:r>
              <a:rPr lang="en-US" dirty="0"/>
              <a:t>external costs</a:t>
            </a:r>
          </a:p>
        </p:txBody>
      </p:sp>
      <p:sp>
        <p:nvSpPr>
          <p:cNvPr id="3" name="Text Placeholder 2">
            <a:extLst>
              <a:ext uri="{FF2B5EF4-FFF2-40B4-BE49-F238E27FC236}">
                <a16:creationId xmlns:a16="http://schemas.microsoft.com/office/drawing/2014/main" id="{D13A1E6F-180B-D647-B47E-ED0AC7B5985D}"/>
              </a:ext>
            </a:extLst>
          </p:cNvPr>
          <p:cNvSpPr>
            <a:spLocks noGrp="1"/>
          </p:cNvSpPr>
          <p:nvPr>
            <p:ph type="body" sz="quarter" idx="17"/>
          </p:nvPr>
        </p:nvSpPr>
        <p:spPr>
          <a:xfrm>
            <a:off x="743576" y="1638300"/>
            <a:ext cx="5181600" cy="4394200"/>
          </a:xfrm>
        </p:spPr>
        <p:txBody>
          <a:bodyPr/>
          <a:lstStyle/>
          <a:p>
            <a:pPr>
              <a:spcBef>
                <a:spcPts val="1600"/>
              </a:spcBef>
            </a:pPr>
            <a:r>
              <a:rPr lang="en-US" dirty="0"/>
              <a:t>In this market, under initial </a:t>
            </a:r>
            <a:r>
              <a:rPr lang="en-US" b="1" i="1" dirty="0"/>
              <a:t>supply</a:t>
            </a:r>
            <a:r>
              <a:rPr lang="en-US" dirty="0"/>
              <a:t> and </a:t>
            </a:r>
            <a:r>
              <a:rPr lang="en-US" b="1" i="1" dirty="0"/>
              <a:t>demand</a:t>
            </a:r>
            <a:r>
              <a:rPr lang="en-US" dirty="0"/>
              <a:t> conditions, output </a:t>
            </a:r>
            <a:r>
              <a:rPr lang="en-US" b="1" i="1" dirty="0"/>
              <a:t>Q</a:t>
            </a:r>
            <a:r>
              <a:rPr lang="en-US" b="1" i="1" baseline="-25000" dirty="0"/>
              <a:t>1</a:t>
            </a:r>
            <a:r>
              <a:rPr lang="en-US" dirty="0"/>
              <a:t> and price </a:t>
            </a:r>
            <a:r>
              <a:rPr lang="en-US" b="1" i="1" dirty="0"/>
              <a:t>P</a:t>
            </a:r>
            <a:r>
              <a:rPr lang="en-US" b="1" i="1" baseline="-25000" dirty="0"/>
              <a:t>1</a:t>
            </a:r>
            <a:r>
              <a:rPr lang="en-US" dirty="0"/>
              <a:t> exist.</a:t>
            </a:r>
          </a:p>
          <a:p>
            <a:pPr>
              <a:spcBef>
                <a:spcPts val="1600"/>
              </a:spcBef>
            </a:pPr>
            <a:r>
              <a:rPr lang="en-US" dirty="0"/>
              <a:t>If all economic costs were measured and included the supply curve </a:t>
            </a:r>
            <a:r>
              <a:rPr lang="en-US" b="1" i="1" dirty="0"/>
              <a:t>S</a:t>
            </a:r>
            <a:r>
              <a:rPr lang="en-US" b="1" i="1" baseline="-25000" dirty="0"/>
              <a:t>2</a:t>
            </a:r>
            <a:r>
              <a:rPr lang="en-US" dirty="0"/>
              <a:t> would result in output </a:t>
            </a:r>
            <a:r>
              <a:rPr lang="en-US" b="1" i="1" dirty="0"/>
              <a:t>Q</a:t>
            </a:r>
            <a:r>
              <a:rPr lang="en-US" b="1" i="1" baseline="-25000" dirty="0"/>
              <a:t>2</a:t>
            </a:r>
            <a:r>
              <a:rPr lang="en-US" dirty="0"/>
              <a:t> &lt; </a:t>
            </a:r>
            <a:r>
              <a:rPr lang="en-US" b="1" i="1" dirty="0"/>
              <a:t>Q</a:t>
            </a:r>
            <a:r>
              <a:rPr lang="en-US" b="1" i="1" baseline="-25000" dirty="0"/>
              <a:t>1</a:t>
            </a:r>
            <a:r>
              <a:rPr lang="en-US" dirty="0"/>
              <a:t> and price </a:t>
            </a:r>
            <a:r>
              <a:rPr lang="en-US" b="1" i="1" dirty="0"/>
              <a:t>P</a:t>
            </a:r>
            <a:r>
              <a:rPr lang="en-US" b="1" i="1" baseline="-25000" dirty="0"/>
              <a:t>2</a:t>
            </a:r>
            <a:r>
              <a:rPr lang="en-US" dirty="0"/>
              <a:t> &gt; </a:t>
            </a:r>
            <a:r>
              <a:rPr lang="en-US" b="1" i="1" dirty="0"/>
              <a:t>P</a:t>
            </a:r>
            <a:r>
              <a:rPr lang="en-US" b="1" i="1" baseline="-25000" dirty="0"/>
              <a:t>1</a:t>
            </a:r>
            <a:r>
              <a:rPr lang="en-US" dirty="0"/>
              <a:t>.</a:t>
            </a:r>
          </a:p>
          <a:p>
            <a:pPr>
              <a:spcBef>
                <a:spcPts val="1600"/>
              </a:spcBef>
            </a:pPr>
            <a:r>
              <a:rPr lang="en-US" dirty="0"/>
              <a:t>With external costs (a </a:t>
            </a:r>
            <a:r>
              <a:rPr lang="en-US" b="1" i="1" dirty="0"/>
              <a:t>negative externality</a:t>
            </a:r>
            <a:r>
              <a:rPr lang="en-US" dirty="0"/>
              <a:t>) too many units are produced and price is below that which would prevail if all costs were identified and factored into the market process.</a:t>
            </a:r>
          </a:p>
          <a:p>
            <a:endParaRPr lang="en-US" dirty="0"/>
          </a:p>
          <a:p>
            <a:endParaRPr lang="en-US" dirty="0"/>
          </a:p>
        </p:txBody>
      </p:sp>
      <p:pic>
        <p:nvPicPr>
          <p:cNvPr id="5" name="Picture 4" descr="Chart, diagram, line chart&#10;&#10;Description automatically generated">
            <a:extLst>
              <a:ext uri="{FF2B5EF4-FFF2-40B4-BE49-F238E27FC236}">
                <a16:creationId xmlns:a16="http://schemas.microsoft.com/office/drawing/2014/main" id="{4544BD94-6421-C348-AD33-8F585073A717}"/>
              </a:ext>
            </a:extLst>
          </p:cNvPr>
          <p:cNvPicPr>
            <a:picLocks noChangeAspect="1"/>
          </p:cNvPicPr>
          <p:nvPr/>
        </p:nvPicPr>
        <p:blipFill rotWithShape="1">
          <a:blip r:embed="rId2"/>
          <a:srcRect l="45517" t="10029" r="11193" b="6959"/>
          <a:stretch/>
        </p:blipFill>
        <p:spPr>
          <a:xfrm>
            <a:off x="6172200" y="1606272"/>
            <a:ext cx="5181600" cy="4426228"/>
          </a:xfrm>
          <a:prstGeom prst="rect">
            <a:avLst/>
          </a:prstGeom>
        </p:spPr>
      </p:pic>
    </p:spTree>
    <p:extLst>
      <p:ext uri="{BB962C8B-B14F-4D97-AF65-F5344CB8AC3E}">
        <p14:creationId xmlns:p14="http://schemas.microsoft.com/office/powerpoint/2010/main" val="1781580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0EF5-A7BE-4E4D-B6DF-7779D65A2F2B}"/>
              </a:ext>
            </a:extLst>
          </p:cNvPr>
          <p:cNvSpPr>
            <a:spLocks noGrp="1"/>
          </p:cNvSpPr>
          <p:nvPr>
            <p:ph type="title"/>
          </p:nvPr>
        </p:nvSpPr>
        <p:spPr/>
        <p:txBody>
          <a:bodyPr/>
          <a:lstStyle/>
          <a:p>
            <a:r>
              <a:rPr lang="en-US" dirty="0"/>
              <a:t>Outstanding Economist: Elinor Ostrom</a:t>
            </a:r>
          </a:p>
        </p:txBody>
      </p:sp>
      <p:graphicFrame>
        <p:nvGraphicFramePr>
          <p:cNvPr id="4" name="Diagram 3">
            <a:extLst>
              <a:ext uri="{FF2B5EF4-FFF2-40B4-BE49-F238E27FC236}">
                <a16:creationId xmlns:a16="http://schemas.microsoft.com/office/drawing/2014/main" id="{7E9E3EF3-E935-9B42-A810-F4A9B0594B6F}"/>
              </a:ext>
            </a:extLst>
          </p:cNvPr>
          <p:cNvGraphicFramePr/>
          <p:nvPr>
            <p:extLst>
              <p:ext uri="{D42A27DB-BD31-4B8C-83A1-F6EECF244321}">
                <p14:modId xmlns:p14="http://schemas.microsoft.com/office/powerpoint/2010/main" val="206366079"/>
              </p:ext>
            </p:extLst>
          </p:nvPr>
        </p:nvGraphicFramePr>
        <p:xfrm>
          <a:off x="3949148" y="1638300"/>
          <a:ext cx="7509566" cy="4500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7B7E71F-A315-8E4C-BC19-223A751591E2}"/>
              </a:ext>
            </a:extLst>
          </p:cNvPr>
          <p:cNvPicPr>
            <a:picLocks noChangeAspect="1"/>
          </p:cNvPicPr>
          <p:nvPr/>
        </p:nvPicPr>
        <p:blipFill>
          <a:blip r:embed="rId8"/>
          <a:srcRect/>
          <a:stretch/>
        </p:blipFill>
        <p:spPr>
          <a:xfrm>
            <a:off x="739980" y="1826224"/>
            <a:ext cx="2743200" cy="3133969"/>
          </a:xfrm>
          <a:prstGeom prst="rect">
            <a:avLst/>
          </a:prstGeom>
          <a:effectLst>
            <a:outerShdw dist="76200" dir="2700000" algn="tl" rotWithShape="0">
              <a:schemeClr val="accent3"/>
            </a:outerShdw>
          </a:effectLst>
        </p:spPr>
      </p:pic>
      <p:sp>
        <p:nvSpPr>
          <p:cNvPr id="3" name="TextBox 2">
            <a:extLst>
              <a:ext uri="{FF2B5EF4-FFF2-40B4-BE49-F238E27FC236}">
                <a16:creationId xmlns:a16="http://schemas.microsoft.com/office/drawing/2014/main" id="{7AA0CA45-7A65-D145-811A-B45E1E84756F}"/>
              </a:ext>
            </a:extLst>
          </p:cNvPr>
          <p:cNvSpPr txBox="1"/>
          <p:nvPr/>
        </p:nvSpPr>
        <p:spPr>
          <a:xfrm rot="16200000">
            <a:off x="-601990" y="3618223"/>
            <a:ext cx="2453107" cy="230832"/>
          </a:xfrm>
          <a:prstGeom prst="rect">
            <a:avLst/>
          </a:prstGeom>
          <a:noFill/>
          <a:effectLst/>
        </p:spPr>
        <p:txBody>
          <a:bodyPr wrap="none" lIns="0" tIns="0" rIns="0" rtlCol="0" anchor="b">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JOHN SOMMERS II/REUTERS/Newscom</a:t>
            </a:r>
          </a:p>
        </p:txBody>
      </p:sp>
    </p:spTree>
    <p:extLst>
      <p:ext uri="{BB962C8B-B14F-4D97-AF65-F5344CB8AC3E}">
        <p14:creationId xmlns:p14="http://schemas.microsoft.com/office/powerpoint/2010/main" val="12638297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F83BA-7B14-1F4D-A33C-01B8ABBFE625}"/>
              </a:ext>
            </a:extLst>
          </p:cNvPr>
          <p:cNvSpPr>
            <a:spLocks noGrp="1"/>
          </p:cNvSpPr>
          <p:nvPr>
            <p:ph type="title"/>
          </p:nvPr>
        </p:nvSpPr>
        <p:spPr/>
        <p:txBody>
          <a:bodyPr/>
          <a:lstStyle/>
          <a:p>
            <a:r>
              <a:rPr lang="en-US" dirty="0"/>
              <a:t>Problems that Arise when</a:t>
            </a:r>
            <a:br>
              <a:rPr lang="en-US" dirty="0"/>
            </a:br>
            <a:r>
              <a:rPr lang="en-US" dirty="0"/>
              <a:t>External Benefits are Present</a:t>
            </a:r>
          </a:p>
        </p:txBody>
      </p:sp>
      <p:graphicFrame>
        <p:nvGraphicFramePr>
          <p:cNvPr id="4" name="Diagram 3">
            <a:extLst>
              <a:ext uri="{FF2B5EF4-FFF2-40B4-BE49-F238E27FC236}">
                <a16:creationId xmlns:a16="http://schemas.microsoft.com/office/drawing/2014/main" id="{FCF143BC-6FB9-6D40-9A4B-A1D583231422}"/>
              </a:ext>
            </a:extLst>
          </p:cNvPr>
          <p:cNvGraphicFramePr/>
          <p:nvPr>
            <p:extLst>
              <p:ext uri="{D42A27DB-BD31-4B8C-83A1-F6EECF244321}">
                <p14:modId xmlns:p14="http://schemas.microsoft.com/office/powerpoint/2010/main" val="2826010104"/>
              </p:ext>
            </p:extLst>
          </p:nvPr>
        </p:nvGraphicFramePr>
        <p:xfrm>
          <a:off x="2032000" y="1378227"/>
          <a:ext cx="8128000" cy="47601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53803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EE385-E6BB-064B-807C-8393A19930F1}"/>
              </a:ext>
            </a:extLst>
          </p:cNvPr>
          <p:cNvSpPr>
            <a:spLocks noGrp="1"/>
          </p:cNvSpPr>
          <p:nvPr>
            <p:ph type="title"/>
          </p:nvPr>
        </p:nvSpPr>
        <p:spPr/>
        <p:txBody>
          <a:bodyPr/>
          <a:lstStyle/>
          <a:p>
            <a:r>
              <a:rPr lang="en-US" dirty="0"/>
              <a:t>External Benefits: Failure to fully register</a:t>
            </a:r>
            <a:br>
              <a:rPr lang="en-US" dirty="0"/>
            </a:br>
            <a:r>
              <a:rPr lang="en-US" dirty="0"/>
              <a:t>external benefits</a:t>
            </a:r>
          </a:p>
        </p:txBody>
      </p:sp>
      <p:sp>
        <p:nvSpPr>
          <p:cNvPr id="3" name="Text Placeholder 2">
            <a:extLst>
              <a:ext uri="{FF2B5EF4-FFF2-40B4-BE49-F238E27FC236}">
                <a16:creationId xmlns:a16="http://schemas.microsoft.com/office/drawing/2014/main" id="{E248C3D8-A712-8840-B4C4-B6ED6B91592E}"/>
              </a:ext>
            </a:extLst>
          </p:cNvPr>
          <p:cNvSpPr>
            <a:spLocks noGrp="1"/>
          </p:cNvSpPr>
          <p:nvPr>
            <p:ph type="body" sz="quarter" idx="17"/>
          </p:nvPr>
        </p:nvSpPr>
        <p:spPr>
          <a:xfrm>
            <a:off x="743577" y="1638300"/>
            <a:ext cx="4117181" cy="4394200"/>
          </a:xfrm>
        </p:spPr>
        <p:txBody>
          <a:bodyPr>
            <a:normAutofit/>
          </a:bodyPr>
          <a:lstStyle/>
          <a:p>
            <a:pPr>
              <a:spcBef>
                <a:spcPts val="1600"/>
              </a:spcBef>
            </a:pPr>
            <a:r>
              <a:rPr lang="en-US" sz="1800" dirty="0"/>
              <a:t>In this market, under present </a:t>
            </a:r>
            <a:r>
              <a:rPr lang="en-US" sz="1800" b="1" i="1" dirty="0"/>
              <a:t>supply</a:t>
            </a:r>
            <a:r>
              <a:rPr lang="en-US" sz="1800" dirty="0"/>
              <a:t> and </a:t>
            </a:r>
            <a:r>
              <a:rPr lang="en-US" sz="1800" b="1" i="1" dirty="0"/>
              <a:t>demand</a:t>
            </a:r>
            <a:r>
              <a:rPr lang="en-US" sz="1800" dirty="0"/>
              <a:t> conditions, output </a:t>
            </a:r>
            <a:r>
              <a:rPr lang="en-US" sz="1800" b="1" i="1" dirty="0"/>
              <a:t>Q</a:t>
            </a:r>
            <a:r>
              <a:rPr lang="en-US" sz="1800" b="1" i="1" baseline="-25000" dirty="0"/>
              <a:t>1</a:t>
            </a:r>
            <a:r>
              <a:rPr lang="en-US" sz="1800" dirty="0"/>
              <a:t> and price </a:t>
            </a:r>
            <a:r>
              <a:rPr lang="en-US" sz="1800" b="1" i="1" dirty="0"/>
              <a:t>P</a:t>
            </a:r>
            <a:r>
              <a:rPr lang="en-US" sz="1800" b="1" i="1" baseline="-25000" dirty="0"/>
              <a:t>1</a:t>
            </a:r>
            <a:r>
              <a:rPr lang="en-US" sz="1800" dirty="0"/>
              <a:t> exist.</a:t>
            </a:r>
          </a:p>
          <a:p>
            <a:pPr>
              <a:spcBef>
                <a:spcPts val="1600"/>
              </a:spcBef>
            </a:pPr>
            <a:r>
              <a:rPr lang="en-US" sz="1800" dirty="0"/>
              <a:t>If all benefits were measured and included, the new demand curve </a:t>
            </a:r>
            <a:r>
              <a:rPr lang="en-US" sz="1800" b="1" i="1" dirty="0"/>
              <a:t>D</a:t>
            </a:r>
            <a:r>
              <a:rPr lang="en-US" sz="1800" b="1" i="1" baseline="-25000" dirty="0"/>
              <a:t>2</a:t>
            </a:r>
            <a:r>
              <a:rPr lang="en-US" sz="1800" dirty="0"/>
              <a:t> would result in output </a:t>
            </a:r>
            <a:r>
              <a:rPr lang="en-US" sz="1800" b="1" i="1" dirty="0"/>
              <a:t>Q</a:t>
            </a:r>
            <a:r>
              <a:rPr lang="en-US" sz="1800" b="1" i="1" baseline="-25000" dirty="0"/>
              <a:t>2</a:t>
            </a:r>
            <a:r>
              <a:rPr lang="en-US" sz="1800" dirty="0"/>
              <a:t> &gt; </a:t>
            </a:r>
            <a:r>
              <a:rPr lang="en-US" sz="1800" b="1" i="1" dirty="0"/>
              <a:t>Q</a:t>
            </a:r>
            <a:r>
              <a:rPr lang="en-US" sz="1800" b="1" i="1" baseline="-25000" dirty="0"/>
              <a:t>1</a:t>
            </a:r>
            <a:r>
              <a:rPr lang="en-US" sz="1800" dirty="0"/>
              <a:t> and price </a:t>
            </a:r>
            <a:r>
              <a:rPr lang="en-US" sz="1800" b="1" i="1" dirty="0"/>
              <a:t>P</a:t>
            </a:r>
            <a:r>
              <a:rPr lang="en-US" sz="1800" b="1" i="1" baseline="-25000" dirty="0"/>
              <a:t>2</a:t>
            </a:r>
            <a:r>
              <a:rPr lang="en-US" sz="1800" dirty="0"/>
              <a:t> &gt; </a:t>
            </a:r>
            <a:r>
              <a:rPr lang="en-US" sz="1800" b="1" i="1" dirty="0"/>
              <a:t>P</a:t>
            </a:r>
            <a:r>
              <a:rPr lang="en-US" sz="1800" b="1" i="1" baseline="-25000" dirty="0"/>
              <a:t>1</a:t>
            </a:r>
            <a:r>
              <a:rPr lang="en-US" sz="1800" dirty="0"/>
              <a:t>.</a:t>
            </a:r>
          </a:p>
          <a:p>
            <a:pPr>
              <a:spcBef>
                <a:spcPts val="1600"/>
              </a:spcBef>
            </a:pPr>
            <a:r>
              <a:rPr lang="en-US" sz="1800" dirty="0"/>
              <a:t>When external benefits (a </a:t>
            </a:r>
            <a:r>
              <a:rPr lang="en-US" sz="1800" b="1" i="1" dirty="0"/>
              <a:t>positive externality</a:t>
            </a:r>
            <a:r>
              <a:rPr lang="en-US" sz="1800" dirty="0"/>
              <a:t>) are present, too few units will often be produced and price will be less than that which would prevail if all the benefits were identified and reflected in the market process.</a:t>
            </a:r>
          </a:p>
        </p:txBody>
      </p:sp>
      <p:grpSp>
        <p:nvGrpSpPr>
          <p:cNvPr id="8" name="Group 7">
            <a:extLst>
              <a:ext uri="{FF2B5EF4-FFF2-40B4-BE49-F238E27FC236}">
                <a16:creationId xmlns:a16="http://schemas.microsoft.com/office/drawing/2014/main" id="{FBE6555C-C4B9-2E41-B588-CD44127A6D8F}"/>
              </a:ext>
            </a:extLst>
          </p:cNvPr>
          <p:cNvGrpSpPr/>
          <p:nvPr/>
        </p:nvGrpSpPr>
        <p:grpSpPr>
          <a:xfrm>
            <a:off x="4986505" y="1638300"/>
            <a:ext cx="6367295" cy="4394200"/>
            <a:chOff x="4962441" y="1638300"/>
            <a:chExt cx="6367295" cy="4394200"/>
          </a:xfrm>
        </p:grpSpPr>
        <p:pic>
          <p:nvPicPr>
            <p:cNvPr id="5" name="Picture 4">
              <a:extLst>
                <a:ext uri="{FF2B5EF4-FFF2-40B4-BE49-F238E27FC236}">
                  <a16:creationId xmlns:a16="http://schemas.microsoft.com/office/drawing/2014/main" id="{33C1BC7D-E84F-324B-837F-FCC971B3AC4C}"/>
                </a:ext>
              </a:extLst>
            </p:cNvPr>
            <p:cNvPicPr>
              <a:picLocks noChangeAspect="1"/>
            </p:cNvPicPr>
            <p:nvPr/>
          </p:nvPicPr>
          <p:blipFill rotWithShape="1">
            <a:blip r:embed="rId2"/>
            <a:srcRect l="35240" t="17116" r="9718" b="15492"/>
            <a:stretch/>
          </p:blipFill>
          <p:spPr>
            <a:xfrm>
              <a:off x="4962441" y="1638300"/>
              <a:ext cx="6086560" cy="4394200"/>
            </a:xfrm>
            <a:prstGeom prst="rect">
              <a:avLst/>
            </a:prstGeom>
          </p:spPr>
        </p:pic>
        <p:pic>
          <p:nvPicPr>
            <p:cNvPr id="7" name="Picture 6">
              <a:extLst>
                <a:ext uri="{FF2B5EF4-FFF2-40B4-BE49-F238E27FC236}">
                  <a16:creationId xmlns:a16="http://schemas.microsoft.com/office/drawing/2014/main" id="{B74A3EA7-2A66-2C4F-9D74-FB6567700DDE}"/>
                </a:ext>
              </a:extLst>
            </p:cNvPr>
            <p:cNvPicPr>
              <a:picLocks noChangeAspect="1"/>
            </p:cNvPicPr>
            <p:nvPr/>
          </p:nvPicPr>
          <p:blipFill rotWithShape="1">
            <a:blip r:embed="rId2"/>
            <a:srcRect l="96086" t="17116" r="1158" b="15492"/>
            <a:stretch/>
          </p:blipFill>
          <p:spPr>
            <a:xfrm>
              <a:off x="11024937" y="1638300"/>
              <a:ext cx="304799" cy="4394200"/>
            </a:xfrm>
            <a:prstGeom prst="rect">
              <a:avLst/>
            </a:prstGeom>
          </p:spPr>
        </p:pic>
      </p:grpSp>
    </p:spTree>
    <p:extLst>
      <p:ext uri="{BB962C8B-B14F-4D97-AF65-F5344CB8AC3E}">
        <p14:creationId xmlns:p14="http://schemas.microsoft.com/office/powerpoint/2010/main" val="2161374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A87FC-7B54-4245-8113-7B50F43394DF}"/>
              </a:ext>
            </a:extLst>
          </p:cNvPr>
          <p:cNvSpPr>
            <a:spLocks noGrp="1"/>
          </p:cNvSpPr>
          <p:nvPr>
            <p:ph type="title"/>
          </p:nvPr>
        </p:nvSpPr>
        <p:spPr/>
        <p:txBody>
          <a:bodyPr/>
          <a:lstStyle/>
          <a:p>
            <a:r>
              <a:rPr lang="en-US" dirty="0"/>
              <a:t>Market Efforts to Capture External Benefits</a:t>
            </a:r>
          </a:p>
        </p:txBody>
      </p:sp>
      <p:graphicFrame>
        <p:nvGraphicFramePr>
          <p:cNvPr id="4" name="Diagram 3">
            <a:extLst>
              <a:ext uri="{FF2B5EF4-FFF2-40B4-BE49-F238E27FC236}">
                <a16:creationId xmlns:a16="http://schemas.microsoft.com/office/drawing/2014/main" id="{F054B696-D7C2-3847-AEA4-0D264B344788}"/>
              </a:ext>
            </a:extLst>
          </p:cNvPr>
          <p:cNvGraphicFramePr/>
          <p:nvPr>
            <p:extLst>
              <p:ext uri="{D42A27DB-BD31-4B8C-83A1-F6EECF244321}">
                <p14:modId xmlns:p14="http://schemas.microsoft.com/office/powerpoint/2010/main" val="1678434396"/>
              </p:ext>
            </p:extLst>
          </p:nvPr>
        </p:nvGraphicFramePr>
        <p:xfrm>
          <a:off x="2032000" y="1037230"/>
          <a:ext cx="8128000"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3538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0EF5-A7BE-4E4D-B6DF-7779D65A2F2B}"/>
              </a:ext>
            </a:extLst>
          </p:cNvPr>
          <p:cNvSpPr>
            <a:spLocks noGrp="1"/>
          </p:cNvSpPr>
          <p:nvPr>
            <p:ph type="title"/>
          </p:nvPr>
        </p:nvSpPr>
        <p:spPr/>
        <p:txBody>
          <a:bodyPr/>
          <a:lstStyle/>
          <a:p>
            <a:r>
              <a:rPr lang="en-US" dirty="0"/>
              <a:t>Entrepreneurs Who have</a:t>
            </a:r>
            <a:br>
              <a:rPr lang="en-US" dirty="0"/>
            </a:br>
            <a:r>
              <a:rPr lang="en-US" dirty="0"/>
              <a:t>Changed Our Lives: Walt Disney</a:t>
            </a:r>
          </a:p>
        </p:txBody>
      </p:sp>
      <p:graphicFrame>
        <p:nvGraphicFramePr>
          <p:cNvPr id="4" name="Diagram 3">
            <a:extLst>
              <a:ext uri="{FF2B5EF4-FFF2-40B4-BE49-F238E27FC236}">
                <a16:creationId xmlns:a16="http://schemas.microsoft.com/office/drawing/2014/main" id="{7E9E3EF3-E935-9B42-A810-F4A9B0594B6F}"/>
              </a:ext>
            </a:extLst>
          </p:cNvPr>
          <p:cNvGraphicFramePr/>
          <p:nvPr>
            <p:extLst>
              <p:ext uri="{D42A27DB-BD31-4B8C-83A1-F6EECF244321}">
                <p14:modId xmlns:p14="http://schemas.microsoft.com/office/powerpoint/2010/main" val="497586715"/>
              </p:ext>
            </p:extLst>
          </p:nvPr>
        </p:nvGraphicFramePr>
        <p:xfrm>
          <a:off x="3949148" y="1638300"/>
          <a:ext cx="7509566" cy="4500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A7B7E71F-A315-8E4C-BC19-223A751591E2}"/>
              </a:ext>
            </a:extLst>
          </p:cNvPr>
          <p:cNvPicPr>
            <a:picLocks noChangeAspect="1"/>
          </p:cNvPicPr>
          <p:nvPr/>
        </p:nvPicPr>
        <p:blipFill>
          <a:blip r:embed="rId8"/>
          <a:stretch>
            <a:fillRect/>
          </a:stretch>
        </p:blipFill>
        <p:spPr>
          <a:xfrm>
            <a:off x="736200" y="1638300"/>
            <a:ext cx="2737372" cy="3144068"/>
          </a:xfrm>
          <a:prstGeom prst="rect">
            <a:avLst/>
          </a:prstGeom>
          <a:effectLst>
            <a:outerShdw dist="76200" dir="2700000" algn="tl" rotWithShape="0">
              <a:schemeClr val="accent3"/>
            </a:outerShdw>
          </a:effectLst>
        </p:spPr>
      </p:pic>
      <p:sp>
        <p:nvSpPr>
          <p:cNvPr id="3" name="TextBox 2">
            <a:extLst>
              <a:ext uri="{FF2B5EF4-FFF2-40B4-BE49-F238E27FC236}">
                <a16:creationId xmlns:a16="http://schemas.microsoft.com/office/drawing/2014/main" id="{9B498D9E-001E-5549-A917-6F8C06E6BC0E}"/>
              </a:ext>
            </a:extLst>
          </p:cNvPr>
          <p:cNvSpPr txBox="1"/>
          <p:nvPr/>
        </p:nvSpPr>
        <p:spPr>
          <a:xfrm rot="16200000">
            <a:off x="60470" y="4106638"/>
            <a:ext cx="1120628" cy="230832"/>
          </a:xfrm>
          <a:prstGeom prst="rect">
            <a:avLst/>
          </a:prstGeom>
          <a:noFill/>
          <a:effectLst/>
        </p:spPr>
        <p:txBody>
          <a:bodyPr wrap="none" lIns="0" tIns="0" rIns="0" rtlCol="0" anchor="b">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HO Images/</a:t>
            </a:r>
            <a:r>
              <a:rPr lang="en-US" sz="1200" dirty="0" err="1">
                <a:latin typeface="Open Sans" panose="020B0606030504020204" pitchFamily="34" charset="0"/>
                <a:ea typeface="Open Sans" panose="020B0606030504020204" pitchFamily="34" charset="0"/>
                <a:cs typeface="Open Sans" panose="020B0606030504020204" pitchFamily="34" charset="0"/>
              </a:rPr>
              <a:t>Alamy</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60976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4F991-719A-B245-BE65-485AF42D0779}"/>
              </a:ext>
            </a:extLst>
          </p:cNvPr>
          <p:cNvSpPr>
            <a:spLocks noGrp="1"/>
          </p:cNvSpPr>
          <p:nvPr>
            <p:ph type="title"/>
          </p:nvPr>
        </p:nvSpPr>
        <p:spPr/>
        <p:txBody>
          <a:bodyPr/>
          <a:lstStyle/>
          <a:p>
            <a:r>
              <a:rPr lang="en-US" dirty="0"/>
              <a:t>Why the Invisible Hand May Fail:</a:t>
            </a:r>
            <a:br>
              <a:rPr lang="en-US" dirty="0"/>
            </a:br>
            <a:r>
              <a:rPr lang="en-US" dirty="0"/>
              <a:t>(3) Public Goods</a:t>
            </a:r>
          </a:p>
        </p:txBody>
      </p:sp>
      <p:graphicFrame>
        <p:nvGraphicFramePr>
          <p:cNvPr id="4" name="Diagram 3">
            <a:extLst>
              <a:ext uri="{FF2B5EF4-FFF2-40B4-BE49-F238E27FC236}">
                <a16:creationId xmlns:a16="http://schemas.microsoft.com/office/drawing/2014/main" id="{1E19E9A8-7ACE-334D-8F40-46D8CB6653CC}"/>
              </a:ext>
            </a:extLst>
          </p:cNvPr>
          <p:cNvGraphicFramePr/>
          <p:nvPr>
            <p:extLst>
              <p:ext uri="{D42A27DB-BD31-4B8C-83A1-F6EECF244321}">
                <p14:modId xmlns:p14="http://schemas.microsoft.com/office/powerpoint/2010/main" val="57743578"/>
              </p:ext>
            </p:extLst>
          </p:nvPr>
        </p:nvGraphicFramePr>
        <p:xfrm>
          <a:off x="2032000" y="1455822"/>
          <a:ext cx="8128000" cy="4682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9488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C7DE-46A5-E049-98E7-5CCFC586E1BB}"/>
              </a:ext>
            </a:extLst>
          </p:cNvPr>
          <p:cNvSpPr>
            <a:spLocks noGrp="1"/>
          </p:cNvSpPr>
          <p:nvPr>
            <p:ph type="title"/>
          </p:nvPr>
        </p:nvSpPr>
        <p:spPr/>
        <p:txBody>
          <a:bodyPr/>
          <a:lstStyle/>
          <a:p>
            <a:r>
              <a:rPr lang="en-US" dirty="0"/>
              <a:t>Problems that Arise With a Public Good</a:t>
            </a:r>
          </a:p>
        </p:txBody>
      </p:sp>
      <p:sp>
        <p:nvSpPr>
          <p:cNvPr id="3" name="Text Placeholder 2">
            <a:extLst>
              <a:ext uri="{FF2B5EF4-FFF2-40B4-BE49-F238E27FC236}">
                <a16:creationId xmlns:a16="http://schemas.microsoft.com/office/drawing/2014/main" id="{9BA6F6C9-2AA4-DF4B-8059-2E08D0BDF243}"/>
              </a:ext>
            </a:extLst>
          </p:cNvPr>
          <p:cNvSpPr>
            <a:spLocks noGrp="1"/>
          </p:cNvSpPr>
          <p:nvPr>
            <p:ph type="body" sz="quarter" idx="17"/>
          </p:nvPr>
        </p:nvSpPr>
        <p:spPr/>
        <p:txBody>
          <a:bodyPr>
            <a:noAutofit/>
          </a:bodyPr>
          <a:lstStyle/>
          <a:p>
            <a:pPr>
              <a:spcBef>
                <a:spcPts val="1600"/>
              </a:spcBef>
            </a:pPr>
            <a:r>
              <a:rPr lang="en-US" sz="2400" dirty="0"/>
              <a:t>If a </a:t>
            </a:r>
            <a:r>
              <a:rPr lang="en-US" sz="2400" b="1" i="1" dirty="0"/>
              <a:t>public good</a:t>
            </a:r>
            <a:r>
              <a:rPr lang="en-US" sz="2400" dirty="0"/>
              <a:t> is made available to one, it is simultaneously made available to others.</a:t>
            </a:r>
          </a:p>
          <a:p>
            <a:pPr>
              <a:spcBef>
                <a:spcPts val="1600"/>
              </a:spcBef>
            </a:pPr>
            <a:r>
              <a:rPr lang="en-US" sz="2400" dirty="0"/>
              <a:t>Because suppliers are unable to establish a one-to-one link between payment for and receipt of the good, it will be difficult to provide public goods through markets.</a:t>
            </a:r>
          </a:p>
          <a:p>
            <a:pPr>
              <a:spcBef>
                <a:spcPts val="1600"/>
              </a:spcBef>
            </a:pPr>
            <a:r>
              <a:rPr lang="en-US" sz="2400" dirty="0"/>
              <a:t>Because those who do not pay can not be excluded, no one has much of an incentive to pay for such goods; each has an incentive to become a </a:t>
            </a:r>
            <a:r>
              <a:rPr lang="en-US" sz="2400" b="1" i="1" dirty="0"/>
              <a:t>free rider</a:t>
            </a:r>
            <a:r>
              <a:rPr lang="en-US" sz="2400" dirty="0"/>
              <a:t>.</a:t>
            </a:r>
          </a:p>
          <a:p>
            <a:pPr>
              <a:spcBef>
                <a:spcPts val="1600"/>
              </a:spcBef>
            </a:pPr>
            <a:r>
              <a:rPr lang="en-US" sz="2400" b="1" i="1" dirty="0"/>
              <a:t>Free rider</a:t>
            </a:r>
            <a:r>
              <a:rPr lang="en-US" sz="2400" dirty="0"/>
              <a:t>: a person who receives the benefits of the good without helping to pay for its cost.</a:t>
            </a:r>
          </a:p>
          <a:p>
            <a:pPr>
              <a:spcBef>
                <a:spcPts val="1600"/>
              </a:spcBef>
            </a:pPr>
            <a:r>
              <a:rPr lang="en-US" sz="2400" dirty="0"/>
              <a:t>When a lot of people become </a:t>
            </a:r>
            <a:r>
              <a:rPr lang="en-US" sz="2400" b="1" i="1" dirty="0"/>
              <a:t>free riders</a:t>
            </a:r>
            <a:r>
              <a:rPr lang="en-US" sz="2400" dirty="0"/>
              <a:t>, too little of the good is produced.</a:t>
            </a:r>
          </a:p>
        </p:txBody>
      </p:sp>
    </p:spTree>
    <p:extLst>
      <p:ext uri="{BB962C8B-B14F-4D97-AF65-F5344CB8AC3E}">
        <p14:creationId xmlns:p14="http://schemas.microsoft.com/office/powerpoint/2010/main" val="2073734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D70D1-3CB3-A445-BCF7-52034CA529AA}"/>
              </a:ext>
            </a:extLst>
          </p:cNvPr>
          <p:cNvSpPr>
            <a:spLocks noGrp="1"/>
          </p:cNvSpPr>
          <p:nvPr>
            <p:ph type="title"/>
          </p:nvPr>
        </p:nvSpPr>
        <p:spPr>
          <a:xfrm>
            <a:off x="838200" y="365125"/>
            <a:ext cx="10515600" cy="672105"/>
          </a:xfrm>
        </p:spPr>
        <p:txBody>
          <a:bodyPr/>
          <a:lstStyle/>
          <a:p>
            <a:r>
              <a:rPr lang="en-US" dirty="0"/>
              <a:t>Characteristics of a Public Good</a:t>
            </a:r>
          </a:p>
        </p:txBody>
      </p:sp>
      <p:graphicFrame>
        <p:nvGraphicFramePr>
          <p:cNvPr id="4" name="Diagram 3">
            <a:extLst>
              <a:ext uri="{FF2B5EF4-FFF2-40B4-BE49-F238E27FC236}">
                <a16:creationId xmlns:a16="http://schemas.microsoft.com/office/drawing/2014/main" id="{6C4F2568-E854-6D41-A2F8-20B231B4028E}"/>
              </a:ext>
            </a:extLst>
          </p:cNvPr>
          <p:cNvGraphicFramePr/>
          <p:nvPr>
            <p:extLst>
              <p:ext uri="{D42A27DB-BD31-4B8C-83A1-F6EECF244321}">
                <p14:modId xmlns:p14="http://schemas.microsoft.com/office/powerpoint/2010/main" val="2132461368"/>
              </p:ext>
            </p:extLst>
          </p:nvPr>
        </p:nvGraphicFramePr>
        <p:xfrm>
          <a:off x="1283368" y="1037230"/>
          <a:ext cx="9625263" cy="51011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7178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0ACB2-522B-B14C-9D45-16479ABA6B4A}"/>
              </a:ext>
            </a:extLst>
          </p:cNvPr>
          <p:cNvSpPr>
            <a:spLocks noGrp="1"/>
          </p:cNvSpPr>
          <p:nvPr>
            <p:ph type="title"/>
          </p:nvPr>
        </p:nvSpPr>
        <p:spPr/>
        <p:txBody>
          <a:bodyPr/>
          <a:lstStyle/>
          <a:p>
            <a:r>
              <a:rPr lang="en-US" dirty="0"/>
              <a:t>Why the Invisible Hand May Fail:</a:t>
            </a:r>
            <a:br>
              <a:rPr lang="en-US" dirty="0"/>
            </a:br>
            <a:r>
              <a:rPr lang="en-US" dirty="0"/>
              <a:t>(4) Poor Information</a:t>
            </a:r>
          </a:p>
        </p:txBody>
      </p:sp>
      <p:graphicFrame>
        <p:nvGraphicFramePr>
          <p:cNvPr id="4" name="Diagram 3">
            <a:extLst>
              <a:ext uri="{FF2B5EF4-FFF2-40B4-BE49-F238E27FC236}">
                <a16:creationId xmlns:a16="http://schemas.microsoft.com/office/drawing/2014/main" id="{94F1D62F-9D19-9845-AECA-1D7D5BBF2F4C}"/>
              </a:ext>
            </a:extLst>
          </p:cNvPr>
          <p:cNvGraphicFramePr/>
          <p:nvPr>
            <p:extLst>
              <p:ext uri="{D42A27DB-BD31-4B8C-83A1-F6EECF244321}">
                <p14:modId xmlns:p14="http://schemas.microsoft.com/office/powerpoint/2010/main" val="2683812370"/>
              </p:ext>
            </p:extLst>
          </p:nvPr>
        </p:nvGraphicFramePr>
        <p:xfrm>
          <a:off x="2032000" y="1431758"/>
          <a:ext cx="8128000" cy="470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0144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0146-489C-6B45-BF20-A3257DAEBF5F}"/>
              </a:ext>
            </a:extLst>
          </p:cNvPr>
          <p:cNvSpPr>
            <a:spLocks noGrp="1"/>
          </p:cNvSpPr>
          <p:nvPr>
            <p:ph type="title"/>
          </p:nvPr>
        </p:nvSpPr>
        <p:spPr/>
        <p:txBody>
          <a:bodyPr/>
          <a:lstStyle/>
          <a:p>
            <a:r>
              <a:rPr lang="en-US" dirty="0"/>
              <a:t>Why the Invisible Hand May Fail:</a:t>
            </a:r>
            <a:br>
              <a:rPr lang="en-US" dirty="0"/>
            </a:br>
            <a:r>
              <a:rPr lang="en-US" dirty="0"/>
              <a:t>(4) Poor Information</a:t>
            </a:r>
          </a:p>
        </p:txBody>
      </p:sp>
      <p:sp>
        <p:nvSpPr>
          <p:cNvPr id="3" name="Text Placeholder 2">
            <a:extLst>
              <a:ext uri="{FF2B5EF4-FFF2-40B4-BE49-F238E27FC236}">
                <a16:creationId xmlns:a16="http://schemas.microsoft.com/office/drawing/2014/main" id="{B96278B2-8265-724C-A4C8-29E91A93C6BC}"/>
              </a:ext>
            </a:extLst>
          </p:cNvPr>
          <p:cNvSpPr>
            <a:spLocks noGrp="1"/>
          </p:cNvSpPr>
          <p:nvPr>
            <p:ph type="body" sz="quarter" idx="17"/>
          </p:nvPr>
        </p:nvSpPr>
        <p:spPr/>
        <p:txBody>
          <a:bodyPr>
            <a:normAutofit/>
          </a:bodyPr>
          <a:lstStyle/>
          <a:p>
            <a:pPr>
              <a:spcBef>
                <a:spcPts val="1600"/>
              </a:spcBef>
            </a:pPr>
            <a:r>
              <a:rPr lang="en-US" sz="2400" dirty="0"/>
              <a:t>Market responses to poor information include:</a:t>
            </a:r>
          </a:p>
          <a:p>
            <a:pPr lvl="1">
              <a:spcBef>
                <a:spcPts val="1600"/>
              </a:spcBef>
            </a:pPr>
            <a:r>
              <a:rPr lang="en-US" sz="2400" b="1" dirty="0"/>
              <a:t>Consumer information publications</a:t>
            </a:r>
          </a:p>
          <a:p>
            <a:pPr lvl="2">
              <a:spcBef>
                <a:spcPts val="1600"/>
              </a:spcBef>
            </a:pPr>
            <a:r>
              <a:rPr lang="en-US" sz="2400" dirty="0"/>
              <a:t>Provide expert evaluation and unbiased information, examples include </a:t>
            </a:r>
            <a:r>
              <a:rPr lang="en-US" sz="2400" i="1" dirty="0"/>
              <a:t>Consumer Reports</a:t>
            </a:r>
            <a:r>
              <a:rPr lang="en-US" sz="2400" dirty="0"/>
              <a:t> and the Better Business Bureau.</a:t>
            </a:r>
          </a:p>
          <a:p>
            <a:pPr lvl="1">
              <a:spcBef>
                <a:spcPts val="1600"/>
              </a:spcBef>
            </a:pPr>
            <a:r>
              <a:rPr lang="en-US" sz="2400" b="1" dirty="0"/>
              <a:t>Brand names and franchises</a:t>
            </a:r>
          </a:p>
          <a:p>
            <a:pPr lvl="2">
              <a:spcBef>
                <a:spcPts val="1600"/>
              </a:spcBef>
            </a:pPr>
            <a:r>
              <a:rPr lang="en-US" sz="2400" dirty="0"/>
              <a:t>Provide standardized quality and dependability</a:t>
            </a:r>
          </a:p>
          <a:p>
            <a:pPr lvl="1">
              <a:spcBef>
                <a:spcPts val="1600"/>
              </a:spcBef>
            </a:pPr>
            <a:r>
              <a:rPr lang="en-US" sz="2400" b="1" dirty="0"/>
              <a:t>Warranties</a:t>
            </a:r>
          </a:p>
          <a:p>
            <a:pPr lvl="2">
              <a:spcBef>
                <a:spcPts val="1600"/>
              </a:spcBef>
            </a:pPr>
            <a:r>
              <a:rPr lang="en-US" sz="2400" dirty="0"/>
              <a:t>Supplier promises to repair possible problems</a:t>
            </a:r>
          </a:p>
        </p:txBody>
      </p:sp>
    </p:spTree>
    <p:extLst>
      <p:ext uri="{BB962C8B-B14F-4D97-AF65-F5344CB8AC3E}">
        <p14:creationId xmlns:p14="http://schemas.microsoft.com/office/powerpoint/2010/main" val="2993123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CF853E75-B7A8-4CE6-8BB4-F40FC4600BAC}"/>
              </a:ext>
            </a:extLst>
          </p:cNvPr>
          <p:cNvSpPr>
            <a:spLocks noGrp="1"/>
          </p:cNvSpPr>
          <p:nvPr>
            <p:ph type="ftr" sz="quarter" idx="3"/>
          </p:nvPr>
        </p:nvSpPr>
        <p:spPr>
          <a:xfrm>
            <a:off x="2346872" y="6375089"/>
            <a:ext cx="9396434" cy="365125"/>
          </a:xfrm>
        </p:spPr>
        <p:txBody>
          <a:bodyPr/>
          <a:lstStyle/>
          <a:p>
            <a:r>
              <a:rPr lang="en-US">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0A8C8B75-A972-8E49-80C6-C32E0A5C3EAE}"/>
              </a:ext>
            </a:extLst>
          </p:cNvPr>
          <p:cNvSpPr>
            <a:spLocks noGrp="1"/>
          </p:cNvSpPr>
          <p:nvPr>
            <p:ph type="title"/>
          </p:nvPr>
        </p:nvSpPr>
        <p:spPr/>
        <p:txBody>
          <a:bodyPr/>
          <a:lstStyle/>
          <a:p>
            <a:r>
              <a:rPr lang="en-US" dirty="0"/>
              <a:t>Market and Government Failure</a:t>
            </a:r>
          </a:p>
        </p:txBody>
      </p:sp>
    </p:spTree>
    <p:extLst>
      <p:ext uri="{BB962C8B-B14F-4D97-AF65-F5344CB8AC3E}">
        <p14:creationId xmlns:p14="http://schemas.microsoft.com/office/powerpoint/2010/main" val="867225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E3F83-7CF3-6748-8651-435E73C57275}"/>
              </a:ext>
            </a:extLst>
          </p:cNvPr>
          <p:cNvSpPr>
            <a:spLocks noGrp="1"/>
          </p:cNvSpPr>
          <p:nvPr>
            <p:ph type="title"/>
          </p:nvPr>
        </p:nvSpPr>
        <p:spPr/>
        <p:txBody>
          <a:bodyPr/>
          <a:lstStyle/>
          <a:p>
            <a:r>
              <a:rPr lang="en-US" dirty="0"/>
              <a:t>Market Failure</a:t>
            </a:r>
          </a:p>
        </p:txBody>
      </p:sp>
      <p:graphicFrame>
        <p:nvGraphicFramePr>
          <p:cNvPr id="4" name="Diagram 3">
            <a:extLst>
              <a:ext uri="{FF2B5EF4-FFF2-40B4-BE49-F238E27FC236}">
                <a16:creationId xmlns:a16="http://schemas.microsoft.com/office/drawing/2014/main" id="{27388C11-1A43-CC41-9C90-5E3919B4A47D}"/>
              </a:ext>
            </a:extLst>
          </p:cNvPr>
          <p:cNvGraphicFramePr/>
          <p:nvPr>
            <p:extLst>
              <p:ext uri="{D42A27DB-BD31-4B8C-83A1-F6EECF244321}">
                <p14:modId xmlns:p14="http://schemas.microsoft.com/office/powerpoint/2010/main" val="1104516377"/>
              </p:ext>
            </p:extLst>
          </p:nvPr>
        </p:nvGraphicFramePr>
        <p:xfrm>
          <a:off x="2032000" y="1037230"/>
          <a:ext cx="8128000" cy="3895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168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E3F83-7CF3-6748-8651-435E73C57275}"/>
              </a:ext>
            </a:extLst>
          </p:cNvPr>
          <p:cNvSpPr>
            <a:spLocks noGrp="1"/>
          </p:cNvSpPr>
          <p:nvPr>
            <p:ph type="title"/>
          </p:nvPr>
        </p:nvSpPr>
        <p:spPr/>
        <p:txBody>
          <a:bodyPr/>
          <a:lstStyle/>
          <a:p>
            <a:r>
              <a:rPr lang="en-US" dirty="0"/>
              <a:t>Government Failure</a:t>
            </a:r>
          </a:p>
        </p:txBody>
      </p:sp>
      <p:graphicFrame>
        <p:nvGraphicFramePr>
          <p:cNvPr id="4" name="Diagram 3">
            <a:extLst>
              <a:ext uri="{FF2B5EF4-FFF2-40B4-BE49-F238E27FC236}">
                <a16:creationId xmlns:a16="http://schemas.microsoft.com/office/drawing/2014/main" id="{27388C11-1A43-CC41-9C90-5E3919B4A47D}"/>
              </a:ext>
            </a:extLst>
          </p:cNvPr>
          <p:cNvGraphicFramePr/>
          <p:nvPr>
            <p:extLst>
              <p:ext uri="{D42A27DB-BD31-4B8C-83A1-F6EECF244321}">
                <p14:modId xmlns:p14="http://schemas.microsoft.com/office/powerpoint/2010/main" val="2065086869"/>
              </p:ext>
            </p:extLst>
          </p:nvPr>
        </p:nvGraphicFramePr>
        <p:xfrm>
          <a:off x="1030705" y="1037230"/>
          <a:ext cx="10130589" cy="5086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1184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3D4EB-A380-A445-A239-AAECBFDAFB73}"/>
              </a:ext>
            </a:extLst>
          </p:cNvPr>
          <p:cNvSpPr>
            <a:spLocks noGrp="1"/>
          </p:cNvSpPr>
          <p:nvPr>
            <p:ph type="title"/>
          </p:nvPr>
        </p:nvSpPr>
        <p:spPr/>
        <p:txBody>
          <a:bodyPr/>
          <a:lstStyle/>
          <a:p>
            <a:r>
              <a:rPr lang="en-US" dirty="0"/>
              <a:t>Markets Versus Government</a:t>
            </a:r>
          </a:p>
        </p:txBody>
      </p:sp>
      <p:graphicFrame>
        <p:nvGraphicFramePr>
          <p:cNvPr id="4" name="Diagram 3">
            <a:extLst>
              <a:ext uri="{FF2B5EF4-FFF2-40B4-BE49-F238E27FC236}">
                <a16:creationId xmlns:a16="http://schemas.microsoft.com/office/drawing/2014/main" id="{BD5605A6-F868-B64E-B72F-B03118E499F9}"/>
              </a:ext>
            </a:extLst>
          </p:cNvPr>
          <p:cNvGraphicFramePr/>
          <p:nvPr>
            <p:extLst>
              <p:ext uri="{D42A27DB-BD31-4B8C-83A1-F6EECF244321}">
                <p14:modId xmlns:p14="http://schemas.microsoft.com/office/powerpoint/2010/main" val="2021743704"/>
              </p:ext>
            </p:extLst>
          </p:nvPr>
        </p:nvGraphicFramePr>
        <p:xfrm>
          <a:off x="2032000" y="1037231"/>
          <a:ext cx="8128000" cy="3919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30474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224517086"/>
              </p:ext>
            </p:extLst>
          </p:nvPr>
        </p:nvGraphicFramePr>
        <p:xfrm>
          <a:off x="2032000" y="1738952"/>
          <a:ext cx="8128000" cy="27969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1913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2932845439"/>
              </p:ext>
            </p:extLst>
          </p:nvPr>
        </p:nvGraphicFramePr>
        <p:xfrm>
          <a:off x="2032000" y="1407695"/>
          <a:ext cx="8128000" cy="4908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70087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6ECFD4-62CD-4ADC-AC9A-45D3D02900C3}"/>
              </a:ext>
            </a:extLst>
          </p:cNvPr>
          <p:cNvSpPr>
            <a:spLocks noGrp="1"/>
          </p:cNvSpPr>
          <p:nvPr>
            <p:ph type="title"/>
          </p:nvPr>
        </p:nvSpPr>
        <p:spPr/>
        <p:txBody>
          <a:bodyPr wrap="square" anchor="t">
            <a:noAutofit/>
          </a:bodyPr>
          <a:lstStyle/>
          <a:p>
            <a:r>
              <a:rPr lang="en-US" dirty="0"/>
              <a:t>Questions for Thought:</a:t>
            </a:r>
            <a:br>
              <a:rPr lang="en-US" dirty="0"/>
            </a:br>
            <a:endParaRPr lang="en-US" dirty="0"/>
          </a:p>
        </p:txBody>
      </p:sp>
      <p:graphicFrame>
        <p:nvGraphicFramePr>
          <p:cNvPr id="9" name="Text Placeholder 6" descr="1. How are grades rationed in your economics class? How does this rationing method influence student behavior? Suppose the highest grades were rationed to those who the teacher liked best. How would this method of rationing influence student behavior?">
            <a:extLst>
              <a:ext uri="{FF2B5EF4-FFF2-40B4-BE49-F238E27FC236}">
                <a16:creationId xmlns:a16="http://schemas.microsoft.com/office/drawing/2014/main" id="{4310BCA5-1A66-406D-8A9A-B8ADB0915992}"/>
              </a:ext>
            </a:extLst>
          </p:cNvPr>
          <p:cNvGraphicFramePr/>
          <p:nvPr>
            <p:extLst>
              <p:ext uri="{D42A27DB-BD31-4B8C-83A1-F6EECF244321}">
                <p14:modId xmlns:p14="http://schemas.microsoft.com/office/powerpoint/2010/main" val="3772373193"/>
              </p:ext>
            </p:extLst>
          </p:nvPr>
        </p:nvGraphicFramePr>
        <p:xfrm>
          <a:off x="2032000" y="1407695"/>
          <a:ext cx="8128000" cy="43570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45274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734BCEC-D186-4D44-AB98-83801972604D}"/>
              </a:ext>
            </a:extLst>
          </p:cNvPr>
          <p:cNvSpPr>
            <a:spLocks noGrp="1"/>
          </p:cNvSpPr>
          <p:nvPr>
            <p:ph type="ftr" sz="quarter" idx="3"/>
          </p:nvPr>
        </p:nvSpPr>
        <p:spPr>
          <a:xfrm>
            <a:off x="2548955" y="6354413"/>
            <a:ext cx="8801669" cy="365125"/>
          </a:xfrm>
        </p:spPr>
        <p:txBody>
          <a:bodyPr/>
          <a:lstStyle/>
          <a:p>
            <a:r>
              <a:rPr lang="en-US">
                <a:solidFill>
                  <a:srgbClr val="FFFFFF"/>
                </a:solidFill>
                <a:latin typeface="Arial" panose="020B0604020202020204" pitchFamily="34" charset="0"/>
                <a:cs typeface="Arial" panose="020B0604020202020204" pitchFamily="34" charset="0"/>
              </a:rPr>
              <a:t>James Gwartney, Richard Stroup, Russell Sobel, &amp; David Macpherson, Economics: Private and Public Choice, 17th Edition. © 2022 Cengage. All Rights Reserved. May not be scanned, copied or duplicated, or posted to a publicly accessible website, in whole or in part.</a:t>
            </a:r>
            <a:endParaRPr lang="en-US" dirty="0">
              <a:solidFill>
                <a:srgbClr val="FFFFFF"/>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83BA40D-66D4-944B-872A-E0C4DC53037B}"/>
              </a:ext>
            </a:extLst>
          </p:cNvPr>
          <p:cNvSpPr>
            <a:spLocks noGrp="1"/>
          </p:cNvSpPr>
          <p:nvPr>
            <p:ph type="title"/>
          </p:nvPr>
        </p:nvSpPr>
        <p:spPr/>
        <p:txBody>
          <a:bodyPr/>
          <a:lstStyle/>
          <a:p>
            <a:r>
              <a:rPr lang="en-US" b="1" dirty="0"/>
              <a:t>End of Chapter 5</a:t>
            </a:r>
          </a:p>
        </p:txBody>
      </p:sp>
    </p:spTree>
    <p:extLst>
      <p:ext uri="{BB962C8B-B14F-4D97-AF65-F5344CB8AC3E}">
        <p14:creationId xmlns:p14="http://schemas.microsoft.com/office/powerpoint/2010/main" val="3164452177"/>
      </p:ext>
    </p:extLst>
  </p:cSld>
  <p:clrMapOvr>
    <a:masterClrMapping/>
  </p:clrMapOvr>
</p:sld>
</file>

<file path=ppt/theme/theme1.xml><?xml version="1.0" encoding="utf-8"?>
<a:theme xmlns:a="http://schemas.openxmlformats.org/drawingml/2006/main" name="2_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Accessible_PPT_Cengage.potx" id="{8657E95E-D601-4622-93AD-E122BF442589}" vid="{BBF71559-ED4F-42B5-98FD-480A317797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89A9510EA35640BFF9AA65172B1243" ma:contentTypeVersion="10" ma:contentTypeDescription="Create a new document." ma:contentTypeScope="" ma:versionID="320cf9d96ba60ad326f31ca465b90014">
  <xsd:schema xmlns:xsd="http://www.w3.org/2001/XMLSchema" xmlns:xs="http://www.w3.org/2001/XMLSchema" xmlns:p="http://schemas.microsoft.com/office/2006/metadata/properties" xmlns:ns2="0f302c04-584d-4df5-8948-8b6dd1f3c1a5" xmlns:ns3="48fa25a7-52b6-4e1f-81c8-80356bf0725f" targetNamespace="http://schemas.microsoft.com/office/2006/metadata/properties" ma:root="true" ma:fieldsID="b2b56c629f8f824a699d99d0a50051e2" ns2:_="" ns3:_="">
    <xsd:import namespace="0f302c04-584d-4df5-8948-8b6dd1f3c1a5"/>
    <xsd:import namespace="48fa25a7-52b6-4e1f-81c8-80356bf0725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302c04-584d-4df5-8948-8b6dd1f3c1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Status" ma:index="15" nillable="true" ma:displayName="Status" ma:default="1. In development" ma:format="Dropdown" ma:internalName="Status">
      <xsd:simpleType>
        <xsd:restriction base="dms:Choice">
          <xsd:enumeration value="1. In development"/>
          <xsd:enumeration value="2. COH complete"/>
          <xsd:enumeration value="3. Under LCoE Review"/>
          <xsd:enumeration value="4. Ingested into Atlas"/>
        </xsd:restriction>
      </xsd:simpleType>
    </xsd:element>
  </xsd:schema>
  <xsd:schema xmlns:xsd="http://www.w3.org/2001/XMLSchema" xmlns:xs="http://www.w3.org/2001/XMLSchema" xmlns:dms="http://schemas.microsoft.com/office/2006/documentManagement/types" xmlns:pc="http://schemas.microsoft.com/office/infopath/2007/PartnerControls" targetNamespace="48fa25a7-52b6-4e1f-81c8-80356bf072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48fa25a7-52b6-4e1f-81c8-80356bf0725f">
      <UserInfo>
        <DisplayName/>
        <AccountId xsi:nil="true"/>
        <AccountType/>
      </UserInfo>
    </SharedWithUsers>
    <Status xmlns="0f302c04-584d-4df5-8948-8b6dd1f3c1a5">1. In development</Status>
  </documentManagement>
</p:properties>
</file>

<file path=customXml/itemProps1.xml><?xml version="1.0" encoding="utf-8"?>
<ds:datastoreItem xmlns:ds="http://schemas.openxmlformats.org/officeDocument/2006/customXml" ds:itemID="{385D83D5-733A-4FD2-B124-BEA55F840D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302c04-584d-4df5-8948-8b6dd1f3c1a5"/>
    <ds:schemaRef ds:uri="48fa25a7-52b6-4e1f-81c8-80356bf072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http://purl.org/dc/elements/1.1/"/>
    <ds:schemaRef ds:uri="http://schemas.microsoft.com/office/2006/metadata/properties"/>
    <ds:schemaRef ds:uri="http://purl.org/dc/terms/"/>
    <ds:schemaRef ds:uri="0f302c04-584d-4df5-8948-8b6dd1f3c1a5"/>
    <ds:schemaRef ds:uri="http://schemas.microsoft.com/office/2006/documentManagement/types"/>
    <ds:schemaRef ds:uri="http://schemas.microsoft.com/office/infopath/2007/PartnerControls"/>
    <ds:schemaRef ds:uri="http://schemas.openxmlformats.org/package/2006/metadata/core-properties"/>
    <ds:schemaRef ds:uri="48fa25a7-52b6-4e1f-81c8-80356bf0725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7324</TotalTime>
  <Words>5607</Words>
  <Application>Microsoft Macintosh PowerPoint</Application>
  <PresentationFormat>Widescreen</PresentationFormat>
  <Paragraphs>258</Paragraphs>
  <Slides>38</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Arial</vt:lpstr>
      <vt:lpstr>Arial</vt:lpstr>
      <vt:lpstr>Calibri</vt:lpstr>
      <vt:lpstr>Helvetica</vt:lpstr>
      <vt:lpstr>Open Sans</vt:lpstr>
      <vt:lpstr>2_Office Theme</vt:lpstr>
      <vt:lpstr>Chapter 5 Difficult Cases for the Market and the Role of Government</vt:lpstr>
      <vt:lpstr>A Closer Look at Economic Efficiency</vt:lpstr>
      <vt:lpstr>What is Economic Efficiency?</vt:lpstr>
      <vt:lpstr>Economic Efficiency</vt:lpstr>
      <vt:lpstr>If It’s Worth Doing, It’s Worth Doing Imperfectly</vt:lpstr>
      <vt:lpstr>If It’s Worth Doing, It’s Worth Doing Imperfectly</vt:lpstr>
      <vt:lpstr>If It’s Worth Doing, It’s Worth Doing Imperfectly</vt:lpstr>
      <vt:lpstr>Thinking About the Economic Role of Government</vt:lpstr>
      <vt:lpstr>Two Major Functions of Government</vt:lpstr>
      <vt:lpstr>Protective Function of Government</vt:lpstr>
      <vt:lpstr>Productive Function of Government</vt:lpstr>
      <vt:lpstr>Questions for Thought: </vt:lpstr>
      <vt:lpstr>Questions for Thought: </vt:lpstr>
      <vt:lpstr>Potential Shortcomings of the Market</vt:lpstr>
      <vt:lpstr>Four Reasons the Invisible Hand May Fail</vt:lpstr>
      <vt:lpstr>Why the Invisible Hand May Fail: (1) Lack of Competition</vt:lpstr>
      <vt:lpstr>Lack of Competition: Sellers may gain by restricting output and raising price.</vt:lpstr>
      <vt:lpstr>Why the Invisible Hand May Fail: (2) Externalities</vt:lpstr>
      <vt:lpstr>Problems that Arise when External Costs are Present</vt:lpstr>
      <vt:lpstr>External Costs: Failure to fully register external costs</vt:lpstr>
      <vt:lpstr>Outstanding Economist: Elinor Ostrom</vt:lpstr>
      <vt:lpstr>Problems that Arise when External Benefits are Present</vt:lpstr>
      <vt:lpstr>External Benefits: Failure to fully register external benefits</vt:lpstr>
      <vt:lpstr>Market Efforts to Capture External Benefits</vt:lpstr>
      <vt:lpstr>Entrepreneurs Who have Changed Our Lives: Walt Disney</vt:lpstr>
      <vt:lpstr>Why the Invisible Hand May Fail: (3) Public Goods</vt:lpstr>
      <vt:lpstr>Problems that Arise With a Public Good</vt:lpstr>
      <vt:lpstr>Characteristics of a Public Good</vt:lpstr>
      <vt:lpstr>Why the Invisible Hand May Fail: (4) Poor Information</vt:lpstr>
      <vt:lpstr>Why the Invisible Hand May Fail: (4) Poor Information</vt:lpstr>
      <vt:lpstr>Market and Government Failure</vt:lpstr>
      <vt:lpstr>Market Failure</vt:lpstr>
      <vt:lpstr>Government Failure</vt:lpstr>
      <vt:lpstr>Markets Versus Government</vt:lpstr>
      <vt:lpstr>Questions for Thought: </vt:lpstr>
      <vt:lpstr>Questions for Thought: </vt:lpstr>
      <vt:lpstr>Questions for Thought: </vt:lpstr>
      <vt:lpstr>End of Chapter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Aucoin, Shannon C</dc:creator>
  <cp:lastModifiedBy>Connors, Joseph S</cp:lastModifiedBy>
  <cp:revision>269</cp:revision>
  <dcterms:created xsi:type="dcterms:W3CDTF">2020-05-26T23:00:56Z</dcterms:created>
  <dcterms:modified xsi:type="dcterms:W3CDTF">2020-10-20T19:36:38Z</dcterms:modified>
</cp:coreProperties>
</file>